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0160000" cy="81026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326051"/>
            <a:ext cx="7620000" cy="2820905"/>
          </a:xfrm>
        </p:spPr>
        <p:txBody>
          <a:bodyPr anchor="b"/>
          <a:lstStyle>
            <a:lvl1pPr algn="ctr">
              <a:defRPr sz="5000"/>
            </a:lvl1pPr>
          </a:lstStyle>
          <a:p>
            <a:r>
              <a:rPr lang="en-US" smtClean="0"/>
              <a:t>Click to edit Master title style</a:t>
            </a:r>
            <a:endParaRPr lang="en-US"/>
          </a:p>
        </p:txBody>
      </p:sp>
      <p:sp>
        <p:nvSpPr>
          <p:cNvPr id="3" name="Subtitle 2"/>
          <p:cNvSpPr>
            <a:spLocks noGrp="1"/>
          </p:cNvSpPr>
          <p:nvPr>
            <p:ph type="subTitle" idx="1"/>
          </p:nvPr>
        </p:nvSpPr>
        <p:spPr>
          <a:xfrm>
            <a:off x="1270000" y="4255741"/>
            <a:ext cx="7620000" cy="195625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181CB-7C0C-4B90-8708-DEB3C9DDB26C}"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274011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181CB-7C0C-4B90-8708-DEB3C9DDB26C}"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393676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31388"/>
            <a:ext cx="2190750" cy="68665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431388"/>
            <a:ext cx="6445250" cy="68665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181CB-7C0C-4B90-8708-DEB3C9DDB26C}"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413861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181CB-7C0C-4B90-8708-DEB3C9DDB26C}"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155155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020026"/>
            <a:ext cx="8763000" cy="3370456"/>
          </a:xfrm>
        </p:spPr>
        <p:txBody>
          <a:bodyPr anchor="b"/>
          <a:lstStyle>
            <a:lvl1pPr>
              <a:defRPr sz="5000"/>
            </a:lvl1pPr>
          </a:lstStyle>
          <a:p>
            <a:r>
              <a:rPr lang="en-US" smtClean="0"/>
              <a:t>Click to edit Master title style</a:t>
            </a:r>
            <a:endParaRPr lang="en-US"/>
          </a:p>
        </p:txBody>
      </p:sp>
      <p:sp>
        <p:nvSpPr>
          <p:cNvPr id="3" name="Text Placeholder 2"/>
          <p:cNvSpPr>
            <a:spLocks noGrp="1"/>
          </p:cNvSpPr>
          <p:nvPr>
            <p:ph type="body" idx="1"/>
          </p:nvPr>
        </p:nvSpPr>
        <p:spPr>
          <a:xfrm>
            <a:off x="693208" y="5422367"/>
            <a:ext cx="8763000" cy="1772443"/>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181CB-7C0C-4B90-8708-DEB3C9DDB26C}"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148338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156942"/>
            <a:ext cx="4318000" cy="514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156942"/>
            <a:ext cx="4318000" cy="514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181CB-7C0C-4B90-8708-DEB3C9DDB26C}"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239856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31390"/>
            <a:ext cx="8763000" cy="1566128"/>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9824" y="1986263"/>
            <a:ext cx="4298156" cy="97343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2959700"/>
            <a:ext cx="4298156" cy="4353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1" y="1986263"/>
            <a:ext cx="4319323" cy="97343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1" y="2959700"/>
            <a:ext cx="4319323" cy="4353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181CB-7C0C-4B90-8708-DEB3C9DDB26C}"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191135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181CB-7C0C-4B90-8708-DEB3C9DDB26C}"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64438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181CB-7C0C-4B90-8708-DEB3C9DDB26C}"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11306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40173"/>
            <a:ext cx="3276864" cy="1890607"/>
          </a:xfrm>
        </p:spPr>
        <p:txBody>
          <a:bodyPr anchor="b"/>
          <a:lstStyle>
            <a:lvl1pPr>
              <a:defRPr sz="2667"/>
            </a:lvl1pPr>
          </a:lstStyle>
          <a:p>
            <a:r>
              <a:rPr lang="en-US" smtClean="0"/>
              <a:t>Click to edit Master title style</a:t>
            </a:r>
            <a:endParaRPr lang="en-US"/>
          </a:p>
        </p:txBody>
      </p:sp>
      <p:sp>
        <p:nvSpPr>
          <p:cNvPr id="3" name="Content Placeholder 2"/>
          <p:cNvSpPr>
            <a:spLocks noGrp="1"/>
          </p:cNvSpPr>
          <p:nvPr>
            <p:ph idx="1"/>
          </p:nvPr>
        </p:nvSpPr>
        <p:spPr>
          <a:xfrm>
            <a:off x="4319323" y="1166626"/>
            <a:ext cx="5143500" cy="5758098"/>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9824" y="2430780"/>
            <a:ext cx="3276864" cy="4503321"/>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181CB-7C0C-4B90-8708-DEB3C9DDB26C}"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31030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40173"/>
            <a:ext cx="3276864" cy="1890607"/>
          </a:xfrm>
        </p:spPr>
        <p:txBody>
          <a:bodyPr anchor="b"/>
          <a:lstStyle>
            <a:lvl1pPr>
              <a:defRPr sz="2667"/>
            </a:lvl1pPr>
          </a:lstStyle>
          <a:p>
            <a:r>
              <a:rPr lang="en-US" smtClean="0"/>
              <a:t>Click to edit Master title style</a:t>
            </a:r>
            <a:endParaRPr lang="en-US"/>
          </a:p>
        </p:txBody>
      </p:sp>
      <p:sp>
        <p:nvSpPr>
          <p:cNvPr id="3" name="Picture Placeholder 2"/>
          <p:cNvSpPr>
            <a:spLocks noGrp="1"/>
          </p:cNvSpPr>
          <p:nvPr>
            <p:ph type="pic" idx="1"/>
          </p:nvPr>
        </p:nvSpPr>
        <p:spPr>
          <a:xfrm>
            <a:off x="4319323" y="1166626"/>
            <a:ext cx="5143500" cy="5758098"/>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699824" y="2430780"/>
            <a:ext cx="3276864" cy="4503321"/>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181CB-7C0C-4B90-8708-DEB3C9DDB26C}"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6EB17-946A-429C-A083-FEBE699A224F}" type="slidenum">
              <a:rPr lang="en-US" smtClean="0"/>
              <a:t>‹#›</a:t>
            </a:fld>
            <a:endParaRPr lang="en-US"/>
          </a:p>
        </p:txBody>
      </p:sp>
    </p:spTree>
    <p:extLst>
      <p:ext uri="{BB962C8B-B14F-4D97-AF65-F5344CB8AC3E}">
        <p14:creationId xmlns:p14="http://schemas.microsoft.com/office/powerpoint/2010/main" val="6863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31390"/>
            <a:ext cx="8763000" cy="15661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8500" y="2156942"/>
            <a:ext cx="8763000" cy="51410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8500" y="7509912"/>
            <a:ext cx="2286000" cy="431388"/>
          </a:xfrm>
          <a:prstGeom prst="rect">
            <a:avLst/>
          </a:prstGeom>
        </p:spPr>
        <p:txBody>
          <a:bodyPr vert="horz" lIns="91440" tIns="45720" rIns="91440" bIns="45720" rtlCol="0" anchor="ctr"/>
          <a:lstStyle>
            <a:lvl1pPr algn="l">
              <a:defRPr sz="1000">
                <a:solidFill>
                  <a:schemeClr val="tx1">
                    <a:tint val="75000"/>
                  </a:schemeClr>
                </a:solidFill>
              </a:defRPr>
            </a:lvl1pPr>
          </a:lstStyle>
          <a:p>
            <a:fld id="{064181CB-7C0C-4B90-8708-DEB3C9DDB26C}" type="datetimeFigureOut">
              <a:rPr lang="en-US" smtClean="0"/>
              <a:t>5/18/2016</a:t>
            </a:fld>
            <a:endParaRPr lang="en-US"/>
          </a:p>
        </p:txBody>
      </p:sp>
      <p:sp>
        <p:nvSpPr>
          <p:cNvPr id="5" name="Footer Placeholder 4"/>
          <p:cNvSpPr>
            <a:spLocks noGrp="1"/>
          </p:cNvSpPr>
          <p:nvPr>
            <p:ph type="ftr" sz="quarter" idx="3"/>
          </p:nvPr>
        </p:nvSpPr>
        <p:spPr>
          <a:xfrm>
            <a:off x="3365500" y="7509912"/>
            <a:ext cx="3429000" cy="431388"/>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7509912"/>
            <a:ext cx="2286000" cy="431388"/>
          </a:xfrm>
          <a:prstGeom prst="rect">
            <a:avLst/>
          </a:prstGeom>
        </p:spPr>
        <p:txBody>
          <a:bodyPr vert="horz" lIns="91440" tIns="45720" rIns="91440" bIns="45720" rtlCol="0" anchor="ctr"/>
          <a:lstStyle>
            <a:lvl1pPr algn="r">
              <a:defRPr sz="1000">
                <a:solidFill>
                  <a:schemeClr val="tx1">
                    <a:tint val="75000"/>
                  </a:schemeClr>
                </a:solidFill>
              </a:defRPr>
            </a:lvl1pPr>
          </a:lstStyle>
          <a:p>
            <a:fld id="{7636EB17-946A-429C-A083-FEBE699A224F}" type="slidenum">
              <a:rPr lang="en-US" smtClean="0"/>
              <a:t>‹#›</a:t>
            </a:fld>
            <a:endParaRPr lang="en-US"/>
          </a:p>
        </p:txBody>
      </p:sp>
    </p:spTree>
    <p:extLst>
      <p:ext uri="{BB962C8B-B14F-4D97-AF65-F5344CB8AC3E}">
        <p14:creationId xmlns:p14="http://schemas.microsoft.com/office/powerpoint/2010/main" val="77856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9" Type="http://schemas.openxmlformats.org/officeDocument/2006/relationships/image" Target="../media/image21.png"/><Relationship Id="rId3" Type="http://schemas.openxmlformats.org/officeDocument/2006/relationships/image" Target="../media/image3.png"/><Relationship Id="rId21" Type="http://schemas.openxmlformats.org/officeDocument/2006/relationships/slide" Target="slide20.xml"/><Relationship Id="rId34" Type="http://schemas.openxmlformats.org/officeDocument/2006/relationships/image" Target="../media/image16.png"/><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33" Type="http://schemas.openxmlformats.org/officeDocument/2006/relationships/image" Target="../media/image15.png"/><Relationship Id="rId38"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slide" Target="slide15.xml"/><Relationship Id="rId20" Type="http://schemas.openxmlformats.org/officeDocument/2006/relationships/slide" Target="slide19.xml"/><Relationship Id="rId29"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image" Target="../media/image11.png"/><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slide" Target="slide27.xml"/><Relationship Id="rId36" Type="http://schemas.openxmlformats.org/officeDocument/2006/relationships/image" Target="../media/image18.png"/><Relationship Id="rId10" Type="http://schemas.openxmlformats.org/officeDocument/2006/relationships/slide" Target="slide9.xml"/><Relationship Id="rId19" Type="http://schemas.openxmlformats.org/officeDocument/2006/relationships/slide" Target="slide18.xml"/><Relationship Id="rId31" Type="http://schemas.openxmlformats.org/officeDocument/2006/relationships/image" Target="../media/image13.png"/><Relationship Id="rId4" Type="http://schemas.openxmlformats.org/officeDocument/2006/relationships/slide" Target="slide4.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 Id="rId30" Type="http://schemas.openxmlformats.org/officeDocument/2006/relationships/image" Target="../media/image12.png"/><Relationship Id="rId35"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 name="Group 23"/>
          <p:cNvGrpSpPr/>
          <p:nvPr/>
        </p:nvGrpSpPr>
        <p:grpSpPr>
          <a:xfrm>
            <a:off x="203200" y="495300"/>
            <a:ext cx="10109200" cy="6618860"/>
            <a:chOff x="203200" y="495300"/>
            <a:chExt cx="10109200" cy="661886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03200" y="2044700"/>
              <a:ext cx="6582156" cy="5069460"/>
            </a:xfrm>
            <a:prstGeom prst="rect">
              <a:avLst/>
            </a:prstGeom>
            <a:solidFill>
              <a:scrgbClr r="0" g="0" b="0">
                <a:alpha val="0"/>
              </a:scrgbClr>
            </a:solidFill>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21600" y="3200400"/>
              <a:ext cx="1471422" cy="1099820"/>
            </a:xfrm>
            <a:prstGeom prst="rect">
              <a:avLst/>
            </a:prstGeom>
            <a:solidFill>
              <a:scrgbClr r="0" g="0" b="0">
                <a:alpha val="0"/>
              </a:scrgbClr>
            </a:solidFill>
          </p:spPr>
        </p:pic>
        <p:grpSp>
          <p:nvGrpSpPr>
            <p:cNvPr id="8" name="Group 7"/>
            <p:cNvGrpSpPr/>
            <p:nvPr/>
          </p:nvGrpSpPr>
          <p:grpSpPr>
            <a:xfrm>
              <a:off x="7645400" y="2120900"/>
              <a:ext cx="1727200" cy="559181"/>
              <a:chOff x="7645400" y="2120900"/>
              <a:chExt cx="1727200" cy="559181"/>
            </a:xfrm>
          </p:grpSpPr>
          <p:pic>
            <p:nvPicPr>
              <p:cNvPr id="4" name="Picture 3">
                <a:hlinkClick r:id="rId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7645400" y="2120900"/>
                <a:ext cx="1700911" cy="559181"/>
              </a:xfrm>
              <a:prstGeom prst="rect">
                <a:avLst/>
              </a:prstGeom>
              <a:solidFill>
                <a:scrgbClr r="0" g="0" b="0">
                  <a:alpha val="0"/>
                </a:scrgbClr>
              </a:solidFill>
            </p:spPr>
          </p:pic>
          <p:grpSp>
            <p:nvGrpSpPr>
              <p:cNvPr id="7" name="Group 6"/>
              <p:cNvGrpSpPr/>
              <p:nvPr/>
            </p:nvGrpSpPr>
            <p:grpSpPr>
              <a:xfrm>
                <a:off x="7810500" y="2260600"/>
                <a:ext cx="1562100" cy="274310"/>
                <a:chOff x="7810500" y="2260600"/>
                <a:chExt cx="1562100" cy="274310"/>
              </a:xfrm>
            </p:grpSpPr>
            <p:sp>
              <p:nvSpPr>
                <p:cNvPr id="5" name="TextBox 4">
                  <a:hlinkClick r:id="rId4" action="ppaction://hlinksldjump"/>
                </p:cNvPr>
                <p:cNvSpPr txBox="1"/>
                <p:nvPr/>
              </p:nvSpPr>
              <p:spPr>
                <a:xfrm>
                  <a:off x="7823200" y="2273300"/>
                  <a:ext cx="1549400" cy="261610"/>
                </a:xfrm>
                <a:prstGeom prst="rect">
                  <a:avLst/>
                </a:prstGeom>
                <a:noFill/>
              </p:spPr>
              <p:txBody>
                <a:bodyPr vert="horz" rtlCol="0">
                  <a:spAutoFit/>
                </a:bodyPr>
                <a:lstStyle/>
                <a:p>
                  <a:r>
                    <a:rPr lang="en-US" sz="1100" smtClean="0">
                      <a:solidFill>
                        <a:srgbClr val="000000"/>
                      </a:solidFill>
                      <a:latin typeface="Verdana - 14"/>
                    </a:rPr>
                    <a:t>Lesson notes</a:t>
                  </a:r>
                  <a:endParaRPr lang="en-US" sz="1100">
                    <a:solidFill>
                      <a:srgbClr val="000000"/>
                    </a:solidFill>
                    <a:latin typeface="Verdana - 14"/>
                  </a:endParaRPr>
                </a:p>
              </p:txBody>
            </p:sp>
            <p:sp>
              <p:nvSpPr>
                <p:cNvPr id="6" name="TextBox 5">
                  <a:hlinkClick r:id="rId4" action="ppaction://hlinksldjump"/>
                </p:cNvPr>
                <p:cNvSpPr txBox="1"/>
                <p:nvPr/>
              </p:nvSpPr>
              <p:spPr>
                <a:xfrm>
                  <a:off x="7810500" y="2260600"/>
                  <a:ext cx="1549400" cy="261610"/>
                </a:xfrm>
                <a:prstGeom prst="rect">
                  <a:avLst/>
                </a:prstGeom>
                <a:noFill/>
              </p:spPr>
              <p:txBody>
                <a:bodyPr vert="horz" rtlCol="0">
                  <a:spAutoFit/>
                </a:bodyPr>
                <a:lstStyle/>
                <a:p>
                  <a:r>
                    <a:rPr lang="en-US" sz="1100" smtClean="0">
                      <a:solidFill>
                        <a:srgbClr val="FFFFFF"/>
                      </a:solidFill>
                      <a:latin typeface="Verdana - 14"/>
                    </a:rPr>
                    <a:t>Lesson notes</a:t>
                  </a:r>
                  <a:endParaRPr lang="en-US" sz="1100">
                    <a:solidFill>
                      <a:srgbClr val="FFFFFF"/>
                    </a:solidFill>
                    <a:latin typeface="Verdana - 14"/>
                  </a:endParaRPr>
                </a:p>
              </p:txBody>
            </p:sp>
          </p:grpSp>
        </p:grpSp>
        <p:grpSp>
          <p:nvGrpSpPr>
            <p:cNvPr id="11" name="Group 10"/>
            <p:cNvGrpSpPr/>
            <p:nvPr/>
          </p:nvGrpSpPr>
          <p:grpSpPr>
            <a:xfrm>
              <a:off x="1397000" y="495300"/>
              <a:ext cx="7747000" cy="764064"/>
              <a:chOff x="1397000" y="495300"/>
              <a:chExt cx="7747000" cy="764064"/>
            </a:xfrm>
          </p:grpSpPr>
          <p:sp>
            <p:nvSpPr>
              <p:cNvPr id="9" name="TextBox 8"/>
              <p:cNvSpPr txBox="1"/>
              <p:nvPr/>
            </p:nvSpPr>
            <p:spPr>
              <a:xfrm>
                <a:off x="1447800" y="495300"/>
                <a:ext cx="7696200" cy="738664"/>
              </a:xfrm>
              <a:prstGeom prst="rect">
                <a:avLst/>
              </a:prstGeom>
              <a:noFill/>
            </p:spPr>
            <p:txBody>
              <a:bodyPr vert="horz" rtlCol="0">
                <a:spAutoFit/>
              </a:bodyPr>
              <a:lstStyle/>
              <a:p>
                <a:r>
                  <a:rPr lang="en-US" sz="4200" smtClean="0">
                    <a:solidFill>
                      <a:srgbClr val="000000"/>
                    </a:solidFill>
                    <a:latin typeface="Chalkboard - 56"/>
                  </a:rPr>
                  <a:t>Smartboard Jeopardy</a:t>
                </a:r>
                <a:endParaRPr lang="en-US" sz="4200">
                  <a:solidFill>
                    <a:srgbClr val="000000"/>
                  </a:solidFill>
                  <a:latin typeface="Chalkboard - 56"/>
                </a:endParaRPr>
              </a:p>
            </p:txBody>
          </p:sp>
          <p:sp>
            <p:nvSpPr>
              <p:cNvPr id="10" name="TextBox 9"/>
              <p:cNvSpPr txBox="1"/>
              <p:nvPr/>
            </p:nvSpPr>
            <p:spPr>
              <a:xfrm>
                <a:off x="1397000" y="520700"/>
                <a:ext cx="7696200" cy="738664"/>
              </a:xfrm>
              <a:prstGeom prst="rect">
                <a:avLst/>
              </a:prstGeom>
              <a:noFill/>
            </p:spPr>
            <p:txBody>
              <a:bodyPr vert="horz" rtlCol="0">
                <a:spAutoFit/>
              </a:bodyPr>
              <a:lstStyle/>
              <a:p>
                <a:r>
                  <a:rPr lang="en-US" sz="4200" smtClean="0">
                    <a:solidFill>
                      <a:srgbClr val="FFD700"/>
                    </a:solidFill>
                    <a:latin typeface="Chalkboard - 56"/>
                  </a:rPr>
                  <a:t>Smartboard Jeopardy</a:t>
                </a:r>
                <a:endParaRPr lang="en-US" sz="4200">
                  <a:solidFill>
                    <a:srgbClr val="FFD700"/>
                  </a:solidFill>
                  <a:latin typeface="Chalkboard - 56"/>
                </a:endParaRPr>
              </a:p>
            </p:txBody>
          </p:sp>
        </p:grpSp>
        <p:grpSp>
          <p:nvGrpSpPr>
            <p:cNvPr id="21" name="Group 20"/>
            <p:cNvGrpSpPr/>
            <p:nvPr/>
          </p:nvGrpSpPr>
          <p:grpSpPr>
            <a:xfrm>
              <a:off x="6794500" y="5234559"/>
              <a:ext cx="3517900" cy="1828801"/>
              <a:chOff x="6794500" y="5234559"/>
              <a:chExt cx="3517900" cy="1828801"/>
            </a:xfrm>
          </p:grpSpPr>
          <p:sp>
            <p:nvSpPr>
              <p:cNvPr id="12" name="Freeform 11"/>
              <p:cNvSpPr/>
              <p:nvPr/>
            </p:nvSpPr>
            <p:spPr>
              <a:xfrm>
                <a:off x="6836156" y="5234559"/>
                <a:ext cx="3200401" cy="1828801"/>
              </a:xfrm>
              <a:custGeom>
                <a:avLst/>
                <a:gdLst/>
                <a:ahLst/>
                <a:cxnLst/>
                <a:rect l="0" t="0" r="0" b="0"/>
                <a:pathLst>
                  <a:path w="3200401" h="1828801">
                    <a:moveTo>
                      <a:pt x="0" y="0"/>
                    </a:moveTo>
                    <a:lnTo>
                      <a:pt x="3200400" y="0"/>
                    </a:lnTo>
                    <a:lnTo>
                      <a:pt x="3200400" y="1828800"/>
                    </a:lnTo>
                    <a:lnTo>
                      <a:pt x="0" y="1828800"/>
                    </a:lnTo>
                    <a:close/>
                  </a:path>
                </a:pathLst>
              </a:custGeom>
              <a:gradFill flip="none" rotWithShape="1">
                <a:gsLst>
                  <a:gs pos="0">
                    <a:srgbClr val="4B0082"/>
                  </a:gs>
                  <a:gs pos="100000">
                    <a:srgbClr val="E6E6FA"/>
                  </a:gs>
                </a:gsLst>
                <a:lin ang="8100000" scaled="1"/>
                <a:tileRect/>
              </a:gra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848856" y="6212459"/>
                <a:ext cx="3194304" cy="844804"/>
              </a:xfrm>
              <a:prstGeom prst="rect">
                <a:avLst/>
              </a:prstGeom>
              <a:solidFill>
                <a:scrgbClr r="0" g="0" b="0">
                  <a:alpha val="0"/>
                </a:scrgbClr>
              </a:solidFill>
            </p:spPr>
          </p:pic>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6899656" y="6250559"/>
                <a:ext cx="1714500" cy="800100"/>
              </a:xfrm>
              <a:prstGeom prst="rect">
                <a:avLst/>
              </a:prstGeom>
              <a:solidFill>
                <a:scrgbClr r="0" g="0" b="0">
                  <a:alpha val="0"/>
                </a:scrgbClr>
              </a:solidFill>
            </p:spPr>
          </p:pic>
          <p:sp>
            <p:nvSpPr>
              <p:cNvPr id="15" name="TextBox 14"/>
              <p:cNvSpPr txBox="1"/>
              <p:nvPr/>
            </p:nvSpPr>
            <p:spPr>
              <a:xfrm>
                <a:off x="6819900" y="5283200"/>
                <a:ext cx="2133600" cy="492443"/>
              </a:xfrm>
              <a:prstGeom prst="rect">
                <a:avLst/>
              </a:prstGeom>
              <a:noFill/>
            </p:spPr>
            <p:txBody>
              <a:bodyPr vert="horz" rtlCol="0">
                <a:spAutoFit/>
              </a:bodyPr>
              <a:lstStyle/>
              <a:p>
                <a:pPr algn="ctr"/>
                <a:r>
                  <a:rPr lang="en-US" sz="1300" i="1" smtClean="0">
                    <a:solidFill>
                      <a:srgbClr val="000000"/>
                    </a:solidFill>
                    <a:latin typeface="Times New Roman - 17"/>
                  </a:rPr>
                  <a:t>L. Harvey Almarode</a:t>
                </a:r>
              </a:p>
              <a:p>
                <a:pPr algn="ctr"/>
                <a:r>
                  <a:rPr lang="en-US" sz="1300" i="1" smtClean="0">
                    <a:solidFill>
                      <a:srgbClr val="000000"/>
                    </a:solidFill>
                    <a:latin typeface="Times New Roman - 17"/>
                  </a:rPr>
                  <a:t>Instructor</a:t>
                </a:r>
                <a:endParaRPr lang="en-US" sz="1300" i="1">
                  <a:solidFill>
                    <a:srgbClr val="000000"/>
                  </a:solidFill>
                  <a:latin typeface="Times New Roman - 17"/>
                </a:endParaRPr>
              </a:p>
            </p:txBody>
          </p:sp>
          <p:sp>
            <p:nvSpPr>
              <p:cNvPr id="16" name="TextBox 15"/>
              <p:cNvSpPr txBox="1"/>
              <p:nvPr/>
            </p:nvSpPr>
            <p:spPr>
              <a:xfrm>
                <a:off x="6794500" y="5270500"/>
                <a:ext cx="2133600" cy="492443"/>
              </a:xfrm>
              <a:prstGeom prst="rect">
                <a:avLst/>
              </a:prstGeom>
              <a:noFill/>
            </p:spPr>
            <p:txBody>
              <a:bodyPr vert="horz" rtlCol="0">
                <a:spAutoFit/>
              </a:bodyPr>
              <a:lstStyle/>
              <a:p>
                <a:pPr algn="ctr"/>
                <a:r>
                  <a:rPr lang="en-US" sz="1300" i="1" smtClean="0">
                    <a:solidFill>
                      <a:srgbClr val="FFFE00"/>
                    </a:solidFill>
                    <a:latin typeface="Times New Roman - 17"/>
                  </a:rPr>
                  <a:t>L. Harvey Almarode</a:t>
                </a:r>
              </a:p>
              <a:p>
                <a:pPr algn="ctr"/>
                <a:r>
                  <a:rPr lang="en-US" sz="1300" i="1" smtClean="0">
                    <a:solidFill>
                      <a:srgbClr val="FFFE00"/>
                    </a:solidFill>
                    <a:latin typeface="Times New Roman - 17"/>
                  </a:rPr>
                  <a:t>Instructor</a:t>
                </a:r>
                <a:endParaRPr lang="en-US" sz="1300" i="1">
                  <a:solidFill>
                    <a:srgbClr val="FFFE00"/>
                  </a:solidFill>
                  <a:latin typeface="Times New Roman - 17"/>
                </a:endParaRPr>
              </a:p>
            </p:txBody>
          </p:sp>
          <p:sp>
            <p:nvSpPr>
              <p:cNvPr id="17" name="TextBox 16"/>
              <p:cNvSpPr txBox="1"/>
              <p:nvPr/>
            </p:nvSpPr>
            <p:spPr>
              <a:xfrm>
                <a:off x="8255000" y="5511800"/>
                <a:ext cx="2057400" cy="646331"/>
              </a:xfrm>
              <a:prstGeom prst="rect">
                <a:avLst/>
              </a:prstGeom>
              <a:noFill/>
            </p:spPr>
            <p:txBody>
              <a:bodyPr vert="horz" rtlCol="0">
                <a:spAutoFit/>
              </a:bodyPr>
              <a:lstStyle/>
              <a:p>
                <a:pPr algn="ctr"/>
                <a:r>
                  <a:rPr lang="en-US" sz="900" b="1" smtClean="0">
                    <a:solidFill>
                      <a:srgbClr val="000000"/>
                    </a:solidFill>
                    <a:latin typeface="Times New Roman - 11"/>
                  </a:rPr>
                  <a:t>Memorial Hall 3625D</a:t>
                </a:r>
              </a:p>
              <a:p>
                <a:pPr algn="ctr"/>
                <a:r>
                  <a:rPr lang="en-US" sz="900" b="1" smtClean="0">
                    <a:solidFill>
                      <a:srgbClr val="000000"/>
                    </a:solidFill>
                    <a:latin typeface="Times New Roman - 11"/>
                  </a:rPr>
                  <a:t>MSC 6907</a:t>
                </a:r>
              </a:p>
              <a:p>
                <a:pPr algn="ctr"/>
                <a:r>
                  <a:rPr lang="en-US" sz="900" b="1" smtClean="0">
                    <a:solidFill>
                      <a:srgbClr val="000000"/>
                    </a:solidFill>
                    <a:latin typeface="Times New Roman - 11"/>
                  </a:rPr>
                  <a:t>Harrisonburg, VA 22807</a:t>
                </a:r>
              </a:p>
              <a:p>
                <a:pPr algn="ctr"/>
                <a:r>
                  <a:rPr lang="en-US" sz="900" b="1" smtClean="0">
                    <a:solidFill>
                      <a:srgbClr val="000000"/>
                    </a:solidFill>
                    <a:latin typeface="Times New Roman - 11"/>
                  </a:rPr>
                  <a:t>540-568-4550</a:t>
                </a:r>
                <a:endParaRPr lang="en-US" sz="900" b="1">
                  <a:solidFill>
                    <a:srgbClr val="000000"/>
                  </a:solidFill>
                  <a:latin typeface="Times New Roman - 11"/>
                </a:endParaRPr>
              </a:p>
            </p:txBody>
          </p:sp>
          <p:sp>
            <p:nvSpPr>
              <p:cNvPr id="18" name="TextBox 17"/>
              <p:cNvSpPr txBox="1"/>
              <p:nvPr/>
            </p:nvSpPr>
            <p:spPr>
              <a:xfrm>
                <a:off x="6997700" y="5816600"/>
                <a:ext cx="1524000" cy="230832"/>
              </a:xfrm>
              <a:prstGeom prst="rect">
                <a:avLst/>
              </a:prstGeom>
              <a:noFill/>
            </p:spPr>
            <p:txBody>
              <a:bodyPr vert="horz" rtlCol="0">
                <a:spAutoFit/>
              </a:bodyPr>
              <a:lstStyle/>
              <a:p>
                <a:pPr algn="ctr"/>
                <a:r>
                  <a:rPr lang="en-US" sz="900" b="1" smtClean="0">
                    <a:solidFill>
                      <a:srgbClr val="FFFF00"/>
                    </a:solidFill>
                    <a:latin typeface="Times New Roman - 11"/>
                  </a:rPr>
                  <a:t>almarolh@jmu.edu</a:t>
                </a:r>
                <a:endParaRPr lang="en-US" sz="900" b="1">
                  <a:solidFill>
                    <a:srgbClr val="FFFF00"/>
                  </a:solidFill>
                  <a:latin typeface="Times New Roman - 11"/>
                </a:endParaRPr>
              </a:p>
            </p:txBody>
          </p:sp>
          <p:pic>
            <p:nvPicPr>
              <p:cNvPr id="19" name="Picture 18"/>
              <p:cNvPicPr>
                <a:picLocks/>
              </p:cNvPicPr>
              <p:nvPr/>
            </p:nvPicPr>
            <p:blipFill>
              <a:blip r:embed="rId8">
                <a:extLst>
                  <a:ext uri="{28A0092B-C50C-407E-A947-70E740481C1C}">
                    <a14:useLocalDpi xmlns:a14="http://schemas.microsoft.com/office/drawing/2010/main" val="0"/>
                  </a:ext>
                </a:extLst>
              </a:blip>
              <a:stretch>
                <a:fillRect/>
              </a:stretch>
            </p:blipFill>
            <p:spPr>
              <a:xfrm>
                <a:off x="8804656" y="6275959"/>
                <a:ext cx="1145921" cy="734822"/>
              </a:xfrm>
              <a:prstGeom prst="rect">
                <a:avLst/>
              </a:prstGeom>
              <a:solidFill>
                <a:scrgbClr r="0" g="0" b="0">
                  <a:alpha val="0"/>
                </a:scrgbClr>
              </a:solidFill>
            </p:spPr>
          </p:pic>
          <p:sp>
            <p:nvSpPr>
              <p:cNvPr id="20" name="TextBox 19"/>
              <p:cNvSpPr txBox="1"/>
              <p:nvPr/>
            </p:nvSpPr>
            <p:spPr>
              <a:xfrm>
                <a:off x="6794500" y="5994400"/>
                <a:ext cx="1955800" cy="230832"/>
              </a:xfrm>
              <a:prstGeom prst="rect">
                <a:avLst/>
              </a:prstGeom>
              <a:noFill/>
            </p:spPr>
            <p:txBody>
              <a:bodyPr vert="horz" rtlCol="0">
                <a:spAutoFit/>
              </a:bodyPr>
              <a:lstStyle/>
              <a:p>
                <a:pPr algn="ctr"/>
                <a:r>
                  <a:rPr lang="en-US" sz="900" b="1" smtClean="0">
                    <a:solidFill>
                      <a:srgbClr val="FFFF00"/>
                    </a:solidFill>
                    <a:latin typeface="Times New Roman - 11"/>
                  </a:rPr>
                  <a:t>almarolh.googlepages.com</a:t>
                </a:r>
                <a:endParaRPr lang="en-US" sz="900" b="1">
                  <a:solidFill>
                    <a:srgbClr val="FFFF00"/>
                  </a:solidFill>
                  <a:latin typeface="Times New Roman - 11"/>
                </a:endParaRPr>
              </a:p>
            </p:txBody>
          </p:sp>
        </p:grpSp>
        <p:pic>
          <p:nvPicPr>
            <p:cNvPr id="22" name="Picture 21"/>
            <p:cNvPicPr>
              <a:picLocks/>
            </p:cNvPicPr>
            <p:nvPr/>
          </p:nvPicPr>
          <p:blipFill>
            <a:blip r:embed="rId9">
              <a:extLst>
                <a:ext uri="{28A0092B-C50C-407E-A947-70E740481C1C}">
                  <a14:useLocalDpi xmlns:a14="http://schemas.microsoft.com/office/drawing/2010/main" val="0"/>
                </a:ext>
              </a:extLst>
            </a:blip>
            <a:stretch>
              <a:fillRect/>
            </a:stretch>
          </p:blipFill>
          <p:spPr>
            <a:xfrm>
              <a:off x="4757674" y="2184400"/>
              <a:ext cx="1918208" cy="1467231"/>
            </a:xfrm>
            <a:prstGeom prst="rect">
              <a:avLst/>
            </a:prstGeom>
            <a:solidFill>
              <a:scrgbClr r="0" g="0" b="0">
                <a:alpha val="0"/>
              </a:scrgbClr>
            </a:solidFill>
          </p:spPr>
        </p:pic>
        <p:pic>
          <p:nvPicPr>
            <p:cNvPr id="23" name="Picture 22"/>
            <p:cNvPicPr>
              <a:picLocks/>
            </p:cNvPicPr>
            <p:nvPr/>
          </p:nvPicPr>
          <p:blipFill>
            <a:blip r:embed="rId10">
              <a:extLst>
                <a:ext uri="{28A0092B-C50C-407E-A947-70E740481C1C}">
                  <a14:useLocalDpi xmlns:a14="http://schemas.microsoft.com/office/drawing/2010/main" val="0"/>
                </a:ext>
              </a:extLst>
            </a:blip>
            <a:stretch>
              <a:fillRect/>
            </a:stretch>
          </p:blipFill>
          <p:spPr>
            <a:xfrm>
              <a:off x="312674" y="2159000"/>
              <a:ext cx="1955800" cy="1485265"/>
            </a:xfrm>
            <a:prstGeom prst="rect">
              <a:avLst/>
            </a:prstGeom>
            <a:solidFill>
              <a:scrgbClr r="0" g="0" b="0">
                <a:alpha val="0"/>
              </a:scrgbClr>
            </a:solidFill>
          </p:spPr>
        </p:pic>
      </p:grpSp>
    </p:spTree>
    <p:extLst>
      <p:ext uri="{BB962C8B-B14F-4D97-AF65-F5344CB8AC3E}">
        <p14:creationId xmlns:p14="http://schemas.microsoft.com/office/powerpoint/2010/main" val="397444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692497"/>
          </a:xfrm>
          <a:prstGeom prst="rect">
            <a:avLst/>
          </a:prstGeom>
          <a:noFill/>
        </p:spPr>
        <p:txBody>
          <a:bodyPr vert="horz" rtlCol="0">
            <a:spAutoFit/>
          </a:bodyPr>
          <a:lstStyle/>
          <a:p>
            <a:r>
              <a:rPr lang="en-US" sz="1300" smtClean="0">
                <a:solidFill>
                  <a:srgbClr val="000000"/>
                </a:solidFill>
                <a:latin typeface="Chalkboard - 17"/>
              </a:rPr>
              <a:t>Angles 3 and 6</a:t>
            </a:r>
          </a:p>
          <a:p>
            <a:r>
              <a:rPr lang="en-US" sz="1300" smtClean="0">
                <a:solidFill>
                  <a:srgbClr val="000000"/>
                </a:solidFill>
                <a:latin typeface="Chalkboard - 17"/>
              </a:rPr>
              <a:t>or</a:t>
            </a:r>
          </a:p>
          <a:p>
            <a:r>
              <a:rPr lang="en-US" sz="1300" smtClean="0">
                <a:solidFill>
                  <a:srgbClr val="000000"/>
                </a:solidFill>
                <a:latin typeface="Chalkboard - 17"/>
              </a:rPr>
              <a:t>Angles 4 and 5</a:t>
            </a:r>
            <a:endParaRPr lang="en-US" sz="1300">
              <a:solidFill>
                <a:srgbClr val="000000"/>
              </a:solidFill>
              <a:latin typeface="Chalkboard - 17"/>
            </a:endParaRPr>
          </a:p>
        </p:txBody>
      </p:sp>
      <p:grpSp>
        <p:nvGrpSpPr>
          <p:cNvPr id="14" name="Group 13"/>
          <p:cNvGrpSpPr/>
          <p:nvPr/>
        </p:nvGrpSpPr>
        <p:grpSpPr>
          <a:xfrm>
            <a:off x="476744" y="5137530"/>
            <a:ext cx="4864101" cy="2654301"/>
            <a:chOff x="241300" y="4851400"/>
            <a:chExt cx="4864101" cy="2654301"/>
          </a:xfrm>
        </p:grpSpPr>
        <p:sp>
          <p:nvSpPr>
            <p:cNvPr id="9" name="Freeform 8"/>
            <p:cNvSpPr/>
            <p:nvPr/>
          </p:nvSpPr>
          <p:spPr>
            <a:xfrm>
              <a:off x="292100" y="4902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41300" y="4851400"/>
              <a:ext cx="4833112" cy="2625090"/>
            </a:xfrm>
            <a:prstGeom prst="rect">
              <a:avLst/>
            </a:prstGeom>
            <a:solidFill>
              <a:scrgbClr r="0" g="0" b="0">
                <a:alpha val="0"/>
              </a:scrgbClr>
            </a:solidFill>
          </p:spPr>
        </p:pic>
        <p:grpSp>
          <p:nvGrpSpPr>
            <p:cNvPr id="13" name="Group 12"/>
            <p:cNvGrpSpPr/>
            <p:nvPr/>
          </p:nvGrpSpPr>
          <p:grpSpPr>
            <a:xfrm>
              <a:off x="304800" y="7086600"/>
              <a:ext cx="2201672" cy="333177"/>
              <a:chOff x="304800" y="7086600"/>
              <a:chExt cx="2201672" cy="333177"/>
            </a:xfrm>
          </p:grpSpPr>
          <p:sp>
            <p:nvSpPr>
              <p:cNvPr id="11" name="TextBox 10"/>
              <p:cNvSpPr txBox="1"/>
              <p:nvPr/>
            </p:nvSpPr>
            <p:spPr>
              <a:xfrm>
                <a:off x="317500" y="7112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04800" y="7086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a:off x="3249041" y="2348611"/>
            <a:ext cx="449770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24276" y="3389376"/>
            <a:ext cx="459676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30523" y="1815846"/>
            <a:ext cx="2515235" cy="2292096"/>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38800" y="1854200"/>
            <a:ext cx="241529" cy="400110"/>
          </a:xfrm>
          <a:prstGeom prst="rect">
            <a:avLst/>
          </a:prstGeom>
          <a:noFill/>
        </p:spPr>
        <p:txBody>
          <a:bodyPr vert="horz" rtlCol="0">
            <a:spAutoFit/>
          </a:bodyPr>
          <a:lstStyle/>
          <a:p>
            <a:r>
              <a:rPr lang="en-US" sz="2000" smtClean="0">
                <a:solidFill>
                  <a:srgbClr val="000000"/>
                </a:solidFill>
                <a:latin typeface="Blackadder ITC - 27"/>
              </a:rPr>
              <a:t>1</a:t>
            </a:r>
            <a:endParaRPr lang="en-US" sz="2000">
              <a:solidFill>
                <a:srgbClr val="000000"/>
              </a:solidFill>
              <a:latin typeface="Blackadder ITC - 27"/>
            </a:endParaRPr>
          </a:p>
        </p:txBody>
      </p:sp>
      <p:sp>
        <p:nvSpPr>
          <p:cNvPr id="19" name="TextBox 18"/>
          <p:cNvSpPr txBox="1"/>
          <p:nvPr/>
        </p:nvSpPr>
        <p:spPr>
          <a:xfrm>
            <a:off x="6223000" y="1854200"/>
            <a:ext cx="278359" cy="492443"/>
          </a:xfrm>
          <a:prstGeom prst="rect">
            <a:avLst/>
          </a:prstGeom>
          <a:noFill/>
        </p:spPr>
        <p:txBody>
          <a:bodyPr vert="horz" rtlCol="0">
            <a:spAutoFit/>
          </a:bodyPr>
          <a:lstStyle/>
          <a:p>
            <a:r>
              <a:rPr lang="en-US" sz="2600" smtClean="0">
                <a:solidFill>
                  <a:srgbClr val="000000"/>
                </a:solidFill>
                <a:latin typeface="Blackadder ITC - 35"/>
              </a:rPr>
              <a:t>2</a:t>
            </a:r>
            <a:endParaRPr lang="en-US" sz="2600">
              <a:solidFill>
                <a:srgbClr val="000000"/>
              </a:solidFill>
              <a:latin typeface="Blackadder ITC - 35"/>
            </a:endParaRPr>
          </a:p>
        </p:txBody>
      </p:sp>
      <p:sp>
        <p:nvSpPr>
          <p:cNvPr id="20" name="TextBox 19"/>
          <p:cNvSpPr txBox="1"/>
          <p:nvPr/>
        </p:nvSpPr>
        <p:spPr>
          <a:xfrm>
            <a:off x="5245100" y="2222500"/>
            <a:ext cx="286385" cy="507831"/>
          </a:xfrm>
          <a:prstGeom prst="rect">
            <a:avLst/>
          </a:prstGeom>
          <a:noFill/>
        </p:spPr>
        <p:txBody>
          <a:bodyPr vert="horz" rtlCol="0">
            <a:spAutoFit/>
          </a:bodyPr>
          <a:lstStyle/>
          <a:p>
            <a:r>
              <a:rPr lang="en-US" sz="2700" smtClean="0">
                <a:solidFill>
                  <a:srgbClr val="000000"/>
                </a:solidFill>
                <a:latin typeface="Blackadder ITC - 36"/>
              </a:rPr>
              <a:t>3</a:t>
            </a:r>
            <a:endParaRPr lang="en-US" sz="2700">
              <a:solidFill>
                <a:srgbClr val="000000"/>
              </a:solidFill>
              <a:latin typeface="Blackadder ITC - 36"/>
            </a:endParaRPr>
          </a:p>
        </p:txBody>
      </p:sp>
      <p:sp>
        <p:nvSpPr>
          <p:cNvPr id="21" name="TextBox 20"/>
          <p:cNvSpPr txBox="1"/>
          <p:nvPr/>
        </p:nvSpPr>
        <p:spPr>
          <a:xfrm>
            <a:off x="5791200" y="2260600"/>
            <a:ext cx="307391" cy="507831"/>
          </a:xfrm>
          <a:prstGeom prst="rect">
            <a:avLst/>
          </a:prstGeom>
          <a:noFill/>
        </p:spPr>
        <p:txBody>
          <a:bodyPr vert="horz" rtlCol="0">
            <a:spAutoFit/>
          </a:bodyPr>
          <a:lstStyle/>
          <a:p>
            <a:r>
              <a:rPr lang="en-US" sz="2700" smtClean="0">
                <a:solidFill>
                  <a:srgbClr val="000000"/>
                </a:solidFill>
                <a:latin typeface="Blackadder ITC - 36"/>
              </a:rPr>
              <a:t>4</a:t>
            </a:r>
            <a:endParaRPr lang="en-US" sz="2700">
              <a:solidFill>
                <a:srgbClr val="000000"/>
              </a:solidFill>
              <a:latin typeface="Blackadder ITC - 36"/>
            </a:endParaRPr>
          </a:p>
        </p:txBody>
      </p:sp>
      <p:sp>
        <p:nvSpPr>
          <p:cNvPr id="22" name="TextBox 21"/>
          <p:cNvSpPr txBox="1"/>
          <p:nvPr/>
        </p:nvSpPr>
        <p:spPr>
          <a:xfrm>
            <a:off x="4457700" y="2844800"/>
            <a:ext cx="291744" cy="507831"/>
          </a:xfrm>
          <a:prstGeom prst="rect">
            <a:avLst/>
          </a:prstGeom>
          <a:noFill/>
        </p:spPr>
        <p:txBody>
          <a:bodyPr vert="horz" rtlCol="0">
            <a:spAutoFit/>
          </a:bodyPr>
          <a:lstStyle/>
          <a:p>
            <a:r>
              <a:rPr lang="en-US" sz="2700" smtClean="0">
                <a:solidFill>
                  <a:srgbClr val="000000"/>
                </a:solidFill>
                <a:latin typeface="Blackadder ITC - 36"/>
              </a:rPr>
              <a:t>5</a:t>
            </a:r>
            <a:endParaRPr lang="en-US" sz="2700">
              <a:solidFill>
                <a:srgbClr val="000000"/>
              </a:solidFill>
              <a:latin typeface="Blackadder ITC - 36"/>
            </a:endParaRPr>
          </a:p>
        </p:txBody>
      </p:sp>
      <p:sp>
        <p:nvSpPr>
          <p:cNvPr id="23" name="TextBox 22"/>
          <p:cNvSpPr txBox="1"/>
          <p:nvPr/>
        </p:nvSpPr>
        <p:spPr>
          <a:xfrm>
            <a:off x="5194300" y="2870200"/>
            <a:ext cx="293091" cy="492443"/>
          </a:xfrm>
          <a:prstGeom prst="rect">
            <a:avLst/>
          </a:prstGeom>
          <a:noFill/>
        </p:spPr>
        <p:txBody>
          <a:bodyPr vert="horz" rtlCol="0">
            <a:spAutoFit/>
          </a:bodyPr>
          <a:lstStyle/>
          <a:p>
            <a:r>
              <a:rPr lang="en-US" sz="2600" smtClean="0">
                <a:solidFill>
                  <a:srgbClr val="000000"/>
                </a:solidFill>
                <a:latin typeface="Blackadder ITC - 35"/>
              </a:rPr>
              <a:t>6</a:t>
            </a:r>
            <a:endParaRPr lang="en-US" sz="2600">
              <a:solidFill>
                <a:srgbClr val="000000"/>
              </a:solidFill>
              <a:latin typeface="Blackadder ITC - 35"/>
            </a:endParaRPr>
          </a:p>
        </p:txBody>
      </p:sp>
      <p:sp>
        <p:nvSpPr>
          <p:cNvPr id="24" name="TextBox 23"/>
          <p:cNvSpPr txBox="1"/>
          <p:nvPr/>
        </p:nvSpPr>
        <p:spPr>
          <a:xfrm>
            <a:off x="3987800" y="3378200"/>
            <a:ext cx="299796" cy="492443"/>
          </a:xfrm>
          <a:prstGeom prst="rect">
            <a:avLst/>
          </a:prstGeom>
          <a:noFill/>
        </p:spPr>
        <p:txBody>
          <a:bodyPr vert="horz" rtlCol="0">
            <a:spAutoFit/>
          </a:bodyPr>
          <a:lstStyle/>
          <a:p>
            <a:r>
              <a:rPr lang="en-US" sz="2600" smtClean="0">
                <a:solidFill>
                  <a:srgbClr val="000000"/>
                </a:solidFill>
                <a:latin typeface="Blackadder ITC - 35"/>
              </a:rPr>
              <a:t>7</a:t>
            </a:r>
            <a:endParaRPr lang="en-US" sz="2600">
              <a:solidFill>
                <a:srgbClr val="000000"/>
              </a:solidFill>
              <a:latin typeface="Blackadder ITC - 35"/>
            </a:endParaRPr>
          </a:p>
        </p:txBody>
      </p:sp>
      <p:sp>
        <p:nvSpPr>
          <p:cNvPr id="25" name="TextBox 24"/>
          <p:cNvSpPr txBox="1"/>
          <p:nvPr/>
        </p:nvSpPr>
        <p:spPr>
          <a:xfrm>
            <a:off x="4673600" y="3479800"/>
            <a:ext cx="294868" cy="492443"/>
          </a:xfrm>
          <a:prstGeom prst="rect">
            <a:avLst/>
          </a:prstGeom>
          <a:noFill/>
        </p:spPr>
        <p:txBody>
          <a:bodyPr vert="horz" rtlCol="0">
            <a:spAutoFit/>
          </a:bodyPr>
          <a:lstStyle/>
          <a:p>
            <a:r>
              <a:rPr lang="en-US" sz="2600" smtClean="0">
                <a:solidFill>
                  <a:srgbClr val="000000"/>
                </a:solidFill>
                <a:latin typeface="Blackadder ITC - 35"/>
              </a:rPr>
              <a:t>8</a:t>
            </a:r>
            <a:endParaRPr lang="en-US" sz="2600">
              <a:solidFill>
                <a:srgbClr val="000000"/>
              </a:solidFill>
              <a:latin typeface="Blackadder ITC - 35"/>
            </a:endParaRPr>
          </a:p>
        </p:txBody>
      </p:sp>
      <p:sp>
        <p:nvSpPr>
          <p:cNvPr id="26" name="TextBox 25"/>
          <p:cNvSpPr txBox="1"/>
          <p:nvPr/>
        </p:nvSpPr>
        <p:spPr>
          <a:xfrm>
            <a:off x="6146800" y="3975100"/>
            <a:ext cx="3867658" cy="923330"/>
          </a:xfrm>
          <a:prstGeom prst="rect">
            <a:avLst/>
          </a:prstGeom>
          <a:noFill/>
        </p:spPr>
        <p:txBody>
          <a:bodyPr vert="horz" rtlCol="0">
            <a:spAutoFit/>
          </a:bodyPr>
          <a:lstStyle/>
          <a:p>
            <a:r>
              <a:rPr lang="en-US" sz="2700" smtClean="0">
                <a:solidFill>
                  <a:srgbClr val="000000"/>
                </a:solidFill>
                <a:latin typeface="Blackadder ITC - 36"/>
              </a:rPr>
              <a:t>Name a pair of alternate  interior angles.</a:t>
            </a:r>
            <a:endParaRPr lang="en-US" sz="2700">
              <a:solidFill>
                <a:srgbClr val="000000"/>
              </a:solidFill>
              <a:latin typeface="Blackadder ITC - 36"/>
            </a:endParaRPr>
          </a:p>
        </p:txBody>
      </p:sp>
    </p:spTree>
    <p:extLst>
      <p:ext uri="{BB962C8B-B14F-4D97-AF65-F5344CB8AC3E}">
        <p14:creationId xmlns:p14="http://schemas.microsoft.com/office/powerpoint/2010/main" val="61912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2 - 300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819783" cy="646331"/>
          </a:xfrm>
          <a:prstGeom prst="rect">
            <a:avLst/>
          </a:prstGeom>
          <a:noFill/>
        </p:spPr>
        <p:txBody>
          <a:bodyPr vert="horz" rtlCol="0">
            <a:spAutoFit/>
          </a:bodyPr>
          <a:lstStyle/>
          <a:p>
            <a:r>
              <a:rPr lang="en-US" sz="3400" dirty="0" smtClean="0">
                <a:solidFill>
                  <a:srgbClr val="000000"/>
                </a:solidFill>
                <a:latin typeface="Chalkboard - 46"/>
              </a:rPr>
              <a:t>115</a:t>
            </a:r>
            <a:r>
              <a:rPr lang="en-US" sz="3600" dirty="0">
                <a:solidFill>
                  <a:srgbClr val="000000"/>
                </a:solidFill>
                <a:latin typeface="Arial" panose="020B0604020202020204" pitchFamily="34" charset="0"/>
                <a:cs typeface="Arial" panose="020B0604020202020204" pitchFamily="34" charset="0"/>
              </a:rPr>
              <a:t>°</a:t>
            </a:r>
            <a:endParaRPr lang="en-US" sz="3400" baseline="70000" dirty="0">
              <a:solidFill>
                <a:srgbClr val="000000"/>
              </a:solidFill>
              <a:latin typeface="Chalkboard - 46"/>
            </a:endParaRPr>
          </a:p>
        </p:txBody>
      </p:sp>
      <p:grpSp>
        <p:nvGrpSpPr>
          <p:cNvPr id="14" name="Group 13"/>
          <p:cNvGrpSpPr/>
          <p:nvPr/>
        </p:nvGrpSpPr>
        <p:grpSpPr>
          <a:xfrm>
            <a:off x="349363" y="5056711"/>
            <a:ext cx="4864101" cy="2654301"/>
            <a:chOff x="38100" y="4800600"/>
            <a:chExt cx="4864101" cy="2654301"/>
          </a:xfrm>
        </p:grpSpPr>
        <p:sp>
          <p:nvSpPr>
            <p:cNvPr id="9" name="Freeform 8"/>
            <p:cNvSpPr/>
            <p:nvPr/>
          </p:nvSpPr>
          <p:spPr>
            <a:xfrm>
              <a:off x="88900" y="48514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8100" y="4800600"/>
              <a:ext cx="4833112" cy="2625090"/>
            </a:xfrm>
            <a:prstGeom prst="rect">
              <a:avLst/>
            </a:prstGeom>
            <a:solidFill>
              <a:scrgbClr r="0" g="0" b="0">
                <a:alpha val="0"/>
              </a:scrgbClr>
            </a:solidFill>
          </p:spPr>
        </p:pic>
        <p:grpSp>
          <p:nvGrpSpPr>
            <p:cNvPr id="13" name="Group 12"/>
            <p:cNvGrpSpPr/>
            <p:nvPr/>
          </p:nvGrpSpPr>
          <p:grpSpPr>
            <a:xfrm>
              <a:off x="101600" y="7035800"/>
              <a:ext cx="2201672" cy="333177"/>
              <a:chOff x="101600" y="7035800"/>
              <a:chExt cx="2201672" cy="333177"/>
            </a:xfrm>
          </p:grpSpPr>
          <p:sp>
            <p:nvSpPr>
              <p:cNvPr id="11" name="TextBox 10"/>
              <p:cNvSpPr txBox="1"/>
              <p:nvPr/>
            </p:nvSpPr>
            <p:spPr>
              <a:xfrm>
                <a:off x="114300" y="70612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101600" y="70358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a:off x="2702941" y="2107311"/>
            <a:ext cx="449770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78176" y="3148076"/>
            <a:ext cx="459676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84423" y="1574546"/>
            <a:ext cx="2515235" cy="2292096"/>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92700" y="1612900"/>
            <a:ext cx="241529" cy="400110"/>
          </a:xfrm>
          <a:prstGeom prst="rect">
            <a:avLst/>
          </a:prstGeom>
          <a:noFill/>
        </p:spPr>
        <p:txBody>
          <a:bodyPr vert="horz" rtlCol="0">
            <a:spAutoFit/>
          </a:bodyPr>
          <a:lstStyle/>
          <a:p>
            <a:r>
              <a:rPr lang="en-US" sz="2000" smtClean="0">
                <a:solidFill>
                  <a:srgbClr val="000000"/>
                </a:solidFill>
                <a:latin typeface="Blackadder ITC - 27"/>
              </a:rPr>
              <a:t>1</a:t>
            </a:r>
            <a:endParaRPr lang="en-US" sz="2000">
              <a:solidFill>
                <a:srgbClr val="000000"/>
              </a:solidFill>
              <a:latin typeface="Blackadder ITC - 27"/>
            </a:endParaRPr>
          </a:p>
        </p:txBody>
      </p:sp>
      <p:sp>
        <p:nvSpPr>
          <p:cNvPr id="19" name="TextBox 18"/>
          <p:cNvSpPr txBox="1"/>
          <p:nvPr/>
        </p:nvSpPr>
        <p:spPr>
          <a:xfrm>
            <a:off x="5676900" y="1612900"/>
            <a:ext cx="1518006" cy="523220"/>
          </a:xfrm>
          <a:prstGeom prst="rect">
            <a:avLst/>
          </a:prstGeom>
          <a:noFill/>
        </p:spPr>
        <p:txBody>
          <a:bodyPr vert="horz" wrap="square" rtlCol="0">
            <a:spAutoFit/>
          </a:bodyPr>
          <a:lstStyle/>
          <a:p>
            <a:r>
              <a:rPr lang="en-US" sz="2700" dirty="0" smtClean="0">
                <a:solidFill>
                  <a:srgbClr val="000000"/>
                </a:solidFill>
                <a:latin typeface="Blackadder ITC - 36"/>
              </a:rPr>
              <a:t>65</a:t>
            </a:r>
            <a:r>
              <a:rPr lang="en-US" sz="2400" dirty="0">
                <a:solidFill>
                  <a:srgbClr val="000000"/>
                </a:solidFill>
                <a:latin typeface="Arial" panose="020B0604020202020204" pitchFamily="34" charset="0"/>
                <a:cs typeface="Arial" panose="020B0604020202020204" pitchFamily="34" charset="0"/>
              </a:rPr>
              <a:t>°</a:t>
            </a:r>
            <a:endParaRPr lang="en-US" sz="2700" baseline="70000" dirty="0">
              <a:solidFill>
                <a:srgbClr val="000000"/>
              </a:solidFill>
              <a:latin typeface="Blackadder ITC - 36"/>
            </a:endParaRPr>
          </a:p>
        </p:txBody>
      </p:sp>
      <p:sp>
        <p:nvSpPr>
          <p:cNvPr id="20" name="TextBox 19"/>
          <p:cNvSpPr txBox="1"/>
          <p:nvPr/>
        </p:nvSpPr>
        <p:spPr>
          <a:xfrm>
            <a:off x="4699000" y="1981200"/>
            <a:ext cx="286385" cy="507831"/>
          </a:xfrm>
          <a:prstGeom prst="rect">
            <a:avLst/>
          </a:prstGeom>
          <a:noFill/>
        </p:spPr>
        <p:txBody>
          <a:bodyPr vert="horz" rtlCol="0">
            <a:spAutoFit/>
          </a:bodyPr>
          <a:lstStyle/>
          <a:p>
            <a:r>
              <a:rPr lang="en-US" sz="2700" smtClean="0">
                <a:solidFill>
                  <a:srgbClr val="000000"/>
                </a:solidFill>
                <a:latin typeface="Blackadder ITC - 36"/>
              </a:rPr>
              <a:t>3</a:t>
            </a:r>
            <a:endParaRPr lang="en-US" sz="2700">
              <a:solidFill>
                <a:srgbClr val="000000"/>
              </a:solidFill>
              <a:latin typeface="Blackadder ITC - 36"/>
            </a:endParaRPr>
          </a:p>
        </p:txBody>
      </p:sp>
      <p:sp>
        <p:nvSpPr>
          <p:cNvPr id="21" name="TextBox 20"/>
          <p:cNvSpPr txBox="1"/>
          <p:nvPr/>
        </p:nvSpPr>
        <p:spPr>
          <a:xfrm>
            <a:off x="5245100" y="2019300"/>
            <a:ext cx="307391" cy="507831"/>
          </a:xfrm>
          <a:prstGeom prst="rect">
            <a:avLst/>
          </a:prstGeom>
          <a:noFill/>
        </p:spPr>
        <p:txBody>
          <a:bodyPr vert="horz" rtlCol="0">
            <a:spAutoFit/>
          </a:bodyPr>
          <a:lstStyle/>
          <a:p>
            <a:r>
              <a:rPr lang="en-US" sz="2700" smtClean="0">
                <a:solidFill>
                  <a:srgbClr val="000000"/>
                </a:solidFill>
                <a:latin typeface="Blackadder ITC - 36"/>
              </a:rPr>
              <a:t>4</a:t>
            </a:r>
            <a:endParaRPr lang="en-US" sz="2700">
              <a:solidFill>
                <a:srgbClr val="000000"/>
              </a:solidFill>
              <a:latin typeface="Blackadder ITC - 36"/>
            </a:endParaRPr>
          </a:p>
        </p:txBody>
      </p:sp>
      <p:sp>
        <p:nvSpPr>
          <p:cNvPr id="22" name="TextBox 21"/>
          <p:cNvSpPr txBox="1"/>
          <p:nvPr/>
        </p:nvSpPr>
        <p:spPr>
          <a:xfrm>
            <a:off x="3911600" y="2603500"/>
            <a:ext cx="291744" cy="507831"/>
          </a:xfrm>
          <a:prstGeom prst="rect">
            <a:avLst/>
          </a:prstGeom>
          <a:noFill/>
        </p:spPr>
        <p:txBody>
          <a:bodyPr vert="horz" rtlCol="0">
            <a:spAutoFit/>
          </a:bodyPr>
          <a:lstStyle/>
          <a:p>
            <a:r>
              <a:rPr lang="en-US" sz="2700" smtClean="0">
                <a:solidFill>
                  <a:srgbClr val="000000"/>
                </a:solidFill>
                <a:latin typeface="Blackadder ITC - 36"/>
              </a:rPr>
              <a:t>5</a:t>
            </a:r>
            <a:endParaRPr lang="en-US" sz="2700">
              <a:solidFill>
                <a:srgbClr val="000000"/>
              </a:solidFill>
              <a:latin typeface="Blackadder ITC - 36"/>
            </a:endParaRPr>
          </a:p>
        </p:txBody>
      </p:sp>
      <p:sp>
        <p:nvSpPr>
          <p:cNvPr id="23" name="TextBox 22"/>
          <p:cNvSpPr txBox="1"/>
          <p:nvPr/>
        </p:nvSpPr>
        <p:spPr>
          <a:xfrm>
            <a:off x="4648200" y="2628900"/>
            <a:ext cx="293091" cy="492443"/>
          </a:xfrm>
          <a:prstGeom prst="rect">
            <a:avLst/>
          </a:prstGeom>
          <a:noFill/>
        </p:spPr>
        <p:txBody>
          <a:bodyPr vert="horz" rtlCol="0">
            <a:spAutoFit/>
          </a:bodyPr>
          <a:lstStyle/>
          <a:p>
            <a:r>
              <a:rPr lang="en-US" sz="2600" smtClean="0">
                <a:solidFill>
                  <a:srgbClr val="000000"/>
                </a:solidFill>
                <a:latin typeface="Blackadder ITC - 35"/>
              </a:rPr>
              <a:t>6</a:t>
            </a:r>
            <a:endParaRPr lang="en-US" sz="2600">
              <a:solidFill>
                <a:srgbClr val="000000"/>
              </a:solidFill>
              <a:latin typeface="Blackadder ITC - 35"/>
            </a:endParaRPr>
          </a:p>
        </p:txBody>
      </p:sp>
      <p:sp>
        <p:nvSpPr>
          <p:cNvPr id="24" name="TextBox 23"/>
          <p:cNvSpPr txBox="1"/>
          <p:nvPr/>
        </p:nvSpPr>
        <p:spPr>
          <a:xfrm>
            <a:off x="3441700" y="3136900"/>
            <a:ext cx="299796" cy="492443"/>
          </a:xfrm>
          <a:prstGeom prst="rect">
            <a:avLst/>
          </a:prstGeom>
          <a:noFill/>
        </p:spPr>
        <p:txBody>
          <a:bodyPr vert="horz" rtlCol="0">
            <a:spAutoFit/>
          </a:bodyPr>
          <a:lstStyle/>
          <a:p>
            <a:r>
              <a:rPr lang="en-US" sz="2600" smtClean="0">
                <a:solidFill>
                  <a:srgbClr val="000000"/>
                </a:solidFill>
                <a:latin typeface="Blackadder ITC - 35"/>
              </a:rPr>
              <a:t>7</a:t>
            </a:r>
            <a:endParaRPr lang="en-US" sz="2600">
              <a:solidFill>
                <a:srgbClr val="000000"/>
              </a:solidFill>
              <a:latin typeface="Blackadder ITC - 35"/>
            </a:endParaRPr>
          </a:p>
        </p:txBody>
      </p:sp>
      <p:sp>
        <p:nvSpPr>
          <p:cNvPr id="25" name="TextBox 24"/>
          <p:cNvSpPr txBox="1"/>
          <p:nvPr/>
        </p:nvSpPr>
        <p:spPr>
          <a:xfrm>
            <a:off x="4127500" y="3238500"/>
            <a:ext cx="294868" cy="492443"/>
          </a:xfrm>
          <a:prstGeom prst="rect">
            <a:avLst/>
          </a:prstGeom>
          <a:noFill/>
        </p:spPr>
        <p:txBody>
          <a:bodyPr vert="horz" rtlCol="0">
            <a:spAutoFit/>
          </a:bodyPr>
          <a:lstStyle/>
          <a:p>
            <a:r>
              <a:rPr lang="en-US" sz="2600" smtClean="0">
                <a:solidFill>
                  <a:srgbClr val="000000"/>
                </a:solidFill>
                <a:latin typeface="Blackadder ITC - 35"/>
              </a:rPr>
              <a:t>8</a:t>
            </a:r>
            <a:endParaRPr lang="en-US" sz="2600">
              <a:solidFill>
                <a:srgbClr val="000000"/>
              </a:solidFill>
              <a:latin typeface="Blackadder ITC - 35"/>
            </a:endParaRPr>
          </a:p>
        </p:txBody>
      </p:sp>
      <p:sp>
        <p:nvSpPr>
          <p:cNvPr id="26" name="TextBox 25"/>
          <p:cNvSpPr txBox="1"/>
          <p:nvPr/>
        </p:nvSpPr>
        <p:spPr>
          <a:xfrm>
            <a:off x="6121400" y="3695700"/>
            <a:ext cx="3582670" cy="923330"/>
          </a:xfrm>
          <a:prstGeom prst="rect">
            <a:avLst/>
          </a:prstGeom>
          <a:noFill/>
        </p:spPr>
        <p:txBody>
          <a:bodyPr vert="horz" rtlCol="0">
            <a:spAutoFit/>
          </a:bodyPr>
          <a:lstStyle/>
          <a:p>
            <a:r>
              <a:rPr lang="en-US" sz="2700" smtClean="0">
                <a:solidFill>
                  <a:srgbClr val="000000"/>
                </a:solidFill>
                <a:latin typeface="Arial - 36"/>
              </a:rPr>
              <a:t>What is the  measure of  angle 5?</a:t>
            </a:r>
            <a:endParaRPr lang="en-US" sz="2700">
              <a:solidFill>
                <a:srgbClr val="000000"/>
              </a:solidFill>
              <a:latin typeface="Arial - 36"/>
            </a:endParaRPr>
          </a:p>
        </p:txBody>
      </p:sp>
    </p:spTree>
    <p:extLst>
      <p:ext uri="{BB962C8B-B14F-4D97-AF65-F5344CB8AC3E}">
        <p14:creationId xmlns:p14="http://schemas.microsoft.com/office/powerpoint/2010/main" val="126544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186561" cy="461665"/>
          </a:xfrm>
          <a:prstGeom prst="rect">
            <a:avLst/>
          </a:prstGeom>
          <a:noFill/>
        </p:spPr>
        <p:txBody>
          <a:bodyPr vert="horz" rtlCol="0">
            <a:spAutoFit/>
          </a:bodyPr>
          <a:lstStyle/>
          <a:p>
            <a:r>
              <a:rPr lang="en-US" sz="2300" dirty="0" smtClean="0">
                <a:solidFill>
                  <a:srgbClr val="000000"/>
                </a:solidFill>
                <a:latin typeface="Chalkboard - 31"/>
              </a:rPr>
              <a:t>113</a:t>
            </a:r>
            <a:r>
              <a:rPr lang="en-US" sz="2400" dirty="0">
                <a:solidFill>
                  <a:srgbClr val="000000"/>
                </a:solidFill>
                <a:latin typeface="Arial" panose="020B0604020202020204" pitchFamily="34" charset="0"/>
                <a:cs typeface="Arial" panose="020B0604020202020204" pitchFamily="34" charset="0"/>
              </a:rPr>
              <a:t>°</a:t>
            </a:r>
            <a:endParaRPr lang="en-US" sz="2300" baseline="70000" dirty="0">
              <a:solidFill>
                <a:srgbClr val="000000"/>
              </a:solidFill>
              <a:latin typeface="Chalkboard - 31"/>
            </a:endParaRPr>
          </a:p>
        </p:txBody>
      </p:sp>
      <p:grpSp>
        <p:nvGrpSpPr>
          <p:cNvPr id="14" name="Group 13"/>
          <p:cNvGrpSpPr/>
          <p:nvPr/>
        </p:nvGrpSpPr>
        <p:grpSpPr>
          <a:xfrm>
            <a:off x="514349" y="4910327"/>
            <a:ext cx="4864101" cy="2654301"/>
            <a:chOff x="203200" y="4838700"/>
            <a:chExt cx="4864101" cy="2654301"/>
          </a:xfrm>
        </p:grpSpPr>
        <p:sp>
          <p:nvSpPr>
            <p:cNvPr id="9" name="Freeform 8"/>
            <p:cNvSpPr/>
            <p:nvPr/>
          </p:nvSpPr>
          <p:spPr>
            <a:xfrm>
              <a:off x="254000" y="48895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03200" y="4838700"/>
              <a:ext cx="4833112" cy="2625090"/>
            </a:xfrm>
            <a:prstGeom prst="rect">
              <a:avLst/>
            </a:prstGeom>
            <a:solidFill>
              <a:scrgbClr r="0" g="0" b="0">
                <a:alpha val="0"/>
              </a:scrgbClr>
            </a:solidFill>
          </p:spPr>
        </p:pic>
        <p:grpSp>
          <p:nvGrpSpPr>
            <p:cNvPr id="13" name="Group 12"/>
            <p:cNvGrpSpPr/>
            <p:nvPr/>
          </p:nvGrpSpPr>
          <p:grpSpPr>
            <a:xfrm>
              <a:off x="266700" y="7073900"/>
              <a:ext cx="2201672" cy="333177"/>
              <a:chOff x="266700" y="7073900"/>
              <a:chExt cx="2201672" cy="333177"/>
            </a:xfrm>
          </p:grpSpPr>
          <p:sp>
            <p:nvSpPr>
              <p:cNvPr id="11" name="TextBox 10"/>
              <p:cNvSpPr txBox="1"/>
              <p:nvPr/>
            </p:nvSpPr>
            <p:spPr>
              <a:xfrm>
                <a:off x="279400" y="70993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66700" y="70739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a:off x="2448941" y="1904111"/>
            <a:ext cx="449770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24176" y="2944876"/>
            <a:ext cx="459676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30423" y="1371346"/>
            <a:ext cx="2515235" cy="2292096"/>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38700" y="1409700"/>
            <a:ext cx="241529" cy="400110"/>
          </a:xfrm>
          <a:prstGeom prst="rect">
            <a:avLst/>
          </a:prstGeom>
          <a:noFill/>
        </p:spPr>
        <p:txBody>
          <a:bodyPr vert="horz" rtlCol="0">
            <a:spAutoFit/>
          </a:bodyPr>
          <a:lstStyle/>
          <a:p>
            <a:r>
              <a:rPr lang="en-US" sz="2000" smtClean="0">
                <a:solidFill>
                  <a:srgbClr val="000000"/>
                </a:solidFill>
                <a:latin typeface="Blackadder ITC - 27"/>
              </a:rPr>
              <a:t>1</a:t>
            </a:r>
            <a:endParaRPr lang="en-US" sz="2000">
              <a:solidFill>
                <a:srgbClr val="000000"/>
              </a:solidFill>
              <a:latin typeface="Blackadder ITC - 27"/>
            </a:endParaRPr>
          </a:p>
        </p:txBody>
      </p:sp>
      <p:sp>
        <p:nvSpPr>
          <p:cNvPr id="19" name="TextBox 18"/>
          <p:cNvSpPr txBox="1"/>
          <p:nvPr/>
        </p:nvSpPr>
        <p:spPr>
          <a:xfrm>
            <a:off x="5422900" y="1409700"/>
            <a:ext cx="278359" cy="492443"/>
          </a:xfrm>
          <a:prstGeom prst="rect">
            <a:avLst/>
          </a:prstGeom>
          <a:noFill/>
        </p:spPr>
        <p:txBody>
          <a:bodyPr vert="horz" rtlCol="0">
            <a:spAutoFit/>
          </a:bodyPr>
          <a:lstStyle/>
          <a:p>
            <a:r>
              <a:rPr lang="en-US" sz="2600" smtClean="0">
                <a:solidFill>
                  <a:srgbClr val="000000"/>
                </a:solidFill>
                <a:latin typeface="Blackadder ITC - 35"/>
              </a:rPr>
              <a:t>2</a:t>
            </a:r>
            <a:endParaRPr lang="en-US" sz="2600">
              <a:solidFill>
                <a:srgbClr val="000000"/>
              </a:solidFill>
              <a:latin typeface="Blackadder ITC - 35"/>
            </a:endParaRPr>
          </a:p>
        </p:txBody>
      </p:sp>
      <p:sp>
        <p:nvSpPr>
          <p:cNvPr id="20" name="TextBox 19"/>
          <p:cNvSpPr txBox="1"/>
          <p:nvPr/>
        </p:nvSpPr>
        <p:spPr>
          <a:xfrm>
            <a:off x="4445000" y="1778000"/>
            <a:ext cx="286385" cy="507831"/>
          </a:xfrm>
          <a:prstGeom prst="rect">
            <a:avLst/>
          </a:prstGeom>
          <a:noFill/>
        </p:spPr>
        <p:txBody>
          <a:bodyPr vert="horz" rtlCol="0">
            <a:spAutoFit/>
          </a:bodyPr>
          <a:lstStyle/>
          <a:p>
            <a:r>
              <a:rPr lang="en-US" sz="2700" smtClean="0">
                <a:solidFill>
                  <a:srgbClr val="000000"/>
                </a:solidFill>
                <a:latin typeface="Blackadder ITC - 36"/>
              </a:rPr>
              <a:t>3</a:t>
            </a:r>
            <a:endParaRPr lang="en-US" sz="2700">
              <a:solidFill>
                <a:srgbClr val="000000"/>
              </a:solidFill>
              <a:latin typeface="Blackadder ITC - 36"/>
            </a:endParaRPr>
          </a:p>
        </p:txBody>
      </p:sp>
      <p:sp>
        <p:nvSpPr>
          <p:cNvPr id="21" name="TextBox 20"/>
          <p:cNvSpPr txBox="1"/>
          <p:nvPr/>
        </p:nvSpPr>
        <p:spPr>
          <a:xfrm>
            <a:off x="4991100" y="1816100"/>
            <a:ext cx="1404468" cy="507831"/>
          </a:xfrm>
          <a:prstGeom prst="rect">
            <a:avLst/>
          </a:prstGeom>
          <a:noFill/>
        </p:spPr>
        <p:txBody>
          <a:bodyPr vert="horz" wrap="square" rtlCol="0">
            <a:spAutoFit/>
          </a:bodyPr>
          <a:lstStyle/>
          <a:p>
            <a:r>
              <a:rPr lang="en-US" sz="2700" dirty="0" smtClean="0">
                <a:solidFill>
                  <a:srgbClr val="000000"/>
                </a:solidFill>
                <a:latin typeface="Blackadder ITC - 36"/>
              </a:rPr>
              <a:t>3x+2</a:t>
            </a:r>
            <a:endParaRPr lang="en-US" sz="2700" dirty="0">
              <a:solidFill>
                <a:srgbClr val="000000"/>
              </a:solidFill>
              <a:latin typeface="Blackadder ITC - 36"/>
            </a:endParaRPr>
          </a:p>
        </p:txBody>
      </p:sp>
      <p:sp>
        <p:nvSpPr>
          <p:cNvPr id="22" name="TextBox 21"/>
          <p:cNvSpPr txBox="1"/>
          <p:nvPr/>
        </p:nvSpPr>
        <p:spPr>
          <a:xfrm>
            <a:off x="3657600" y="2400300"/>
            <a:ext cx="291744" cy="507831"/>
          </a:xfrm>
          <a:prstGeom prst="rect">
            <a:avLst/>
          </a:prstGeom>
          <a:noFill/>
        </p:spPr>
        <p:txBody>
          <a:bodyPr vert="horz" rtlCol="0">
            <a:spAutoFit/>
          </a:bodyPr>
          <a:lstStyle/>
          <a:p>
            <a:r>
              <a:rPr lang="en-US" sz="2700" smtClean="0">
                <a:solidFill>
                  <a:srgbClr val="000000"/>
                </a:solidFill>
                <a:latin typeface="Blackadder ITC - 36"/>
              </a:rPr>
              <a:t>5</a:t>
            </a:r>
            <a:endParaRPr lang="en-US" sz="2700">
              <a:solidFill>
                <a:srgbClr val="000000"/>
              </a:solidFill>
              <a:latin typeface="Blackadder ITC - 36"/>
            </a:endParaRPr>
          </a:p>
        </p:txBody>
      </p:sp>
      <p:sp>
        <p:nvSpPr>
          <p:cNvPr id="23" name="TextBox 22"/>
          <p:cNvSpPr txBox="1"/>
          <p:nvPr/>
        </p:nvSpPr>
        <p:spPr>
          <a:xfrm>
            <a:off x="4394200" y="2425700"/>
            <a:ext cx="293091" cy="492443"/>
          </a:xfrm>
          <a:prstGeom prst="rect">
            <a:avLst/>
          </a:prstGeom>
          <a:noFill/>
        </p:spPr>
        <p:txBody>
          <a:bodyPr vert="horz" rtlCol="0">
            <a:spAutoFit/>
          </a:bodyPr>
          <a:lstStyle/>
          <a:p>
            <a:r>
              <a:rPr lang="en-US" sz="2600" smtClean="0">
                <a:solidFill>
                  <a:srgbClr val="000000"/>
                </a:solidFill>
                <a:latin typeface="Blackadder ITC - 35"/>
              </a:rPr>
              <a:t>6</a:t>
            </a:r>
            <a:endParaRPr lang="en-US" sz="2600">
              <a:solidFill>
                <a:srgbClr val="000000"/>
              </a:solidFill>
              <a:latin typeface="Blackadder ITC - 35"/>
            </a:endParaRPr>
          </a:p>
        </p:txBody>
      </p:sp>
      <p:sp>
        <p:nvSpPr>
          <p:cNvPr id="24" name="TextBox 23"/>
          <p:cNvSpPr txBox="1"/>
          <p:nvPr/>
        </p:nvSpPr>
        <p:spPr>
          <a:xfrm>
            <a:off x="2654300" y="2971800"/>
            <a:ext cx="1295044" cy="507831"/>
          </a:xfrm>
          <a:prstGeom prst="rect">
            <a:avLst/>
          </a:prstGeom>
          <a:noFill/>
        </p:spPr>
        <p:txBody>
          <a:bodyPr vert="horz" wrap="square" rtlCol="0">
            <a:spAutoFit/>
          </a:bodyPr>
          <a:lstStyle/>
          <a:p>
            <a:r>
              <a:rPr lang="en-US" sz="2700" dirty="0" smtClean="0">
                <a:solidFill>
                  <a:srgbClr val="000000"/>
                </a:solidFill>
                <a:latin typeface="Blackadder ITC - 36"/>
              </a:rPr>
              <a:t>2x-7</a:t>
            </a:r>
            <a:endParaRPr lang="en-US" sz="2700" dirty="0">
              <a:solidFill>
                <a:srgbClr val="000000"/>
              </a:solidFill>
              <a:latin typeface="Blackadder ITC - 36"/>
            </a:endParaRPr>
          </a:p>
        </p:txBody>
      </p:sp>
      <p:sp>
        <p:nvSpPr>
          <p:cNvPr id="25" name="TextBox 24"/>
          <p:cNvSpPr txBox="1"/>
          <p:nvPr/>
        </p:nvSpPr>
        <p:spPr>
          <a:xfrm>
            <a:off x="3873500" y="3035300"/>
            <a:ext cx="294868" cy="492443"/>
          </a:xfrm>
          <a:prstGeom prst="rect">
            <a:avLst/>
          </a:prstGeom>
          <a:noFill/>
        </p:spPr>
        <p:txBody>
          <a:bodyPr vert="horz" rtlCol="0">
            <a:spAutoFit/>
          </a:bodyPr>
          <a:lstStyle/>
          <a:p>
            <a:r>
              <a:rPr lang="en-US" sz="2600" smtClean="0">
                <a:solidFill>
                  <a:srgbClr val="000000"/>
                </a:solidFill>
                <a:latin typeface="Blackadder ITC - 35"/>
              </a:rPr>
              <a:t>8</a:t>
            </a:r>
            <a:endParaRPr lang="en-US" sz="2600">
              <a:solidFill>
                <a:srgbClr val="000000"/>
              </a:solidFill>
              <a:latin typeface="Blackadder ITC - 35"/>
            </a:endParaRPr>
          </a:p>
        </p:txBody>
      </p:sp>
      <p:sp>
        <p:nvSpPr>
          <p:cNvPr id="26" name="TextBox 25"/>
          <p:cNvSpPr txBox="1"/>
          <p:nvPr/>
        </p:nvSpPr>
        <p:spPr>
          <a:xfrm>
            <a:off x="6134100" y="3530600"/>
            <a:ext cx="3892423" cy="923330"/>
          </a:xfrm>
          <a:prstGeom prst="rect">
            <a:avLst/>
          </a:prstGeom>
          <a:noFill/>
        </p:spPr>
        <p:txBody>
          <a:bodyPr vert="horz" rtlCol="0">
            <a:spAutoFit/>
          </a:bodyPr>
          <a:lstStyle/>
          <a:p>
            <a:r>
              <a:rPr lang="en-US" sz="2700" smtClean="0">
                <a:solidFill>
                  <a:srgbClr val="000000"/>
                </a:solidFill>
                <a:latin typeface="Arial - 36"/>
              </a:rPr>
              <a:t>Find the measure  of angle 5.</a:t>
            </a:r>
            <a:endParaRPr lang="en-US" sz="2700">
              <a:solidFill>
                <a:srgbClr val="000000"/>
              </a:solidFill>
              <a:latin typeface="Arial - 36"/>
            </a:endParaRPr>
          </a:p>
        </p:txBody>
      </p:sp>
    </p:spTree>
    <p:extLst>
      <p:ext uri="{BB962C8B-B14F-4D97-AF65-F5344CB8AC3E}">
        <p14:creationId xmlns:p14="http://schemas.microsoft.com/office/powerpoint/2010/main" val="299430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Angles 11 and 4</a:t>
            </a:r>
            <a:endParaRPr lang="en-US" sz="1300">
              <a:solidFill>
                <a:srgbClr val="000000"/>
              </a:solidFill>
              <a:latin typeface="Chalkboard - 17"/>
            </a:endParaRPr>
          </a:p>
        </p:txBody>
      </p:sp>
      <p:grpSp>
        <p:nvGrpSpPr>
          <p:cNvPr id="14" name="Group 13"/>
          <p:cNvGrpSpPr/>
          <p:nvPr/>
        </p:nvGrpSpPr>
        <p:grpSpPr>
          <a:xfrm>
            <a:off x="266700" y="4991100"/>
            <a:ext cx="4864101" cy="2654301"/>
            <a:chOff x="266700" y="4991100"/>
            <a:chExt cx="4864101" cy="2654301"/>
          </a:xfrm>
        </p:grpSpPr>
        <p:sp>
          <p:nvSpPr>
            <p:cNvPr id="9" name="Freeform 8"/>
            <p:cNvSpPr/>
            <p:nvPr/>
          </p:nvSpPr>
          <p:spPr>
            <a:xfrm>
              <a:off x="317500" y="50419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66700" y="4991100"/>
              <a:ext cx="4833112" cy="2625090"/>
            </a:xfrm>
            <a:prstGeom prst="rect">
              <a:avLst/>
            </a:prstGeom>
            <a:solidFill>
              <a:scrgbClr r="0" g="0" b="0">
                <a:alpha val="0"/>
              </a:scrgbClr>
            </a:solidFill>
          </p:spPr>
        </p:pic>
        <p:grpSp>
          <p:nvGrpSpPr>
            <p:cNvPr id="13" name="Group 12"/>
            <p:cNvGrpSpPr/>
            <p:nvPr/>
          </p:nvGrpSpPr>
          <p:grpSpPr>
            <a:xfrm>
              <a:off x="330200" y="7226300"/>
              <a:ext cx="2201672" cy="333177"/>
              <a:chOff x="330200" y="7226300"/>
              <a:chExt cx="2201672" cy="333177"/>
            </a:xfrm>
          </p:grpSpPr>
          <p:sp>
            <p:nvSpPr>
              <p:cNvPr id="11" name="TextBox 10"/>
              <p:cNvSpPr txBox="1"/>
              <p:nvPr/>
            </p:nvSpPr>
            <p:spPr>
              <a:xfrm>
                <a:off x="342900" y="72517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30200" y="72263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a:off x="2677541" y="2120011"/>
            <a:ext cx="7241159"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52776" y="3160776"/>
            <a:ext cx="7164324"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59023" y="800100"/>
            <a:ext cx="3511677" cy="3079242"/>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67300" y="1625600"/>
            <a:ext cx="241529" cy="400110"/>
          </a:xfrm>
          <a:prstGeom prst="rect">
            <a:avLst/>
          </a:prstGeom>
          <a:noFill/>
        </p:spPr>
        <p:txBody>
          <a:bodyPr vert="horz" rtlCol="0">
            <a:spAutoFit/>
          </a:bodyPr>
          <a:lstStyle/>
          <a:p>
            <a:r>
              <a:rPr lang="en-US" sz="2000" smtClean="0">
                <a:solidFill>
                  <a:srgbClr val="000000"/>
                </a:solidFill>
                <a:latin typeface="Blackadder ITC - 27"/>
              </a:rPr>
              <a:t>1</a:t>
            </a:r>
            <a:endParaRPr lang="en-US" sz="2000">
              <a:solidFill>
                <a:srgbClr val="000000"/>
              </a:solidFill>
              <a:latin typeface="Blackadder ITC - 27"/>
            </a:endParaRPr>
          </a:p>
        </p:txBody>
      </p:sp>
      <p:sp>
        <p:nvSpPr>
          <p:cNvPr id="19" name="TextBox 18"/>
          <p:cNvSpPr txBox="1"/>
          <p:nvPr/>
        </p:nvSpPr>
        <p:spPr>
          <a:xfrm>
            <a:off x="5651500" y="1625600"/>
            <a:ext cx="278359" cy="492443"/>
          </a:xfrm>
          <a:prstGeom prst="rect">
            <a:avLst/>
          </a:prstGeom>
          <a:noFill/>
        </p:spPr>
        <p:txBody>
          <a:bodyPr vert="horz" rtlCol="0">
            <a:spAutoFit/>
          </a:bodyPr>
          <a:lstStyle/>
          <a:p>
            <a:r>
              <a:rPr lang="en-US" sz="2600" smtClean="0">
                <a:solidFill>
                  <a:srgbClr val="000000"/>
                </a:solidFill>
                <a:latin typeface="Blackadder ITC - 35"/>
              </a:rPr>
              <a:t>2</a:t>
            </a:r>
            <a:endParaRPr lang="en-US" sz="2600">
              <a:solidFill>
                <a:srgbClr val="000000"/>
              </a:solidFill>
              <a:latin typeface="Blackadder ITC - 35"/>
            </a:endParaRPr>
          </a:p>
        </p:txBody>
      </p:sp>
      <p:sp>
        <p:nvSpPr>
          <p:cNvPr id="20" name="TextBox 19"/>
          <p:cNvSpPr txBox="1"/>
          <p:nvPr/>
        </p:nvSpPr>
        <p:spPr>
          <a:xfrm>
            <a:off x="4673600" y="1993900"/>
            <a:ext cx="286385" cy="507831"/>
          </a:xfrm>
          <a:prstGeom prst="rect">
            <a:avLst/>
          </a:prstGeom>
          <a:noFill/>
        </p:spPr>
        <p:txBody>
          <a:bodyPr vert="horz" rtlCol="0">
            <a:spAutoFit/>
          </a:bodyPr>
          <a:lstStyle/>
          <a:p>
            <a:r>
              <a:rPr lang="en-US" sz="2700" smtClean="0">
                <a:solidFill>
                  <a:srgbClr val="000000"/>
                </a:solidFill>
                <a:latin typeface="Blackadder ITC - 36"/>
              </a:rPr>
              <a:t>3</a:t>
            </a:r>
            <a:endParaRPr lang="en-US" sz="2700">
              <a:solidFill>
                <a:srgbClr val="000000"/>
              </a:solidFill>
              <a:latin typeface="Blackadder ITC - 36"/>
            </a:endParaRPr>
          </a:p>
        </p:txBody>
      </p:sp>
      <p:sp>
        <p:nvSpPr>
          <p:cNvPr id="21" name="TextBox 20"/>
          <p:cNvSpPr txBox="1"/>
          <p:nvPr/>
        </p:nvSpPr>
        <p:spPr>
          <a:xfrm>
            <a:off x="5219700" y="2032000"/>
            <a:ext cx="307391" cy="507831"/>
          </a:xfrm>
          <a:prstGeom prst="rect">
            <a:avLst/>
          </a:prstGeom>
          <a:noFill/>
        </p:spPr>
        <p:txBody>
          <a:bodyPr vert="horz" rtlCol="0">
            <a:spAutoFit/>
          </a:bodyPr>
          <a:lstStyle/>
          <a:p>
            <a:r>
              <a:rPr lang="en-US" sz="2700" smtClean="0">
                <a:solidFill>
                  <a:srgbClr val="000000"/>
                </a:solidFill>
                <a:latin typeface="Blackadder ITC - 36"/>
              </a:rPr>
              <a:t>4</a:t>
            </a:r>
            <a:endParaRPr lang="en-US" sz="2700">
              <a:solidFill>
                <a:srgbClr val="000000"/>
              </a:solidFill>
              <a:latin typeface="Blackadder ITC - 36"/>
            </a:endParaRPr>
          </a:p>
        </p:txBody>
      </p:sp>
      <p:sp>
        <p:nvSpPr>
          <p:cNvPr id="22" name="TextBox 21"/>
          <p:cNvSpPr txBox="1"/>
          <p:nvPr/>
        </p:nvSpPr>
        <p:spPr>
          <a:xfrm>
            <a:off x="8897562" y="3115270"/>
            <a:ext cx="291744" cy="507831"/>
          </a:xfrm>
          <a:prstGeom prst="rect">
            <a:avLst/>
          </a:prstGeom>
          <a:noFill/>
        </p:spPr>
        <p:txBody>
          <a:bodyPr vert="horz" rtlCol="0">
            <a:spAutoFit/>
          </a:bodyPr>
          <a:lstStyle/>
          <a:p>
            <a:r>
              <a:rPr lang="en-US" sz="2700" dirty="0" smtClean="0">
                <a:solidFill>
                  <a:srgbClr val="000000"/>
                </a:solidFill>
                <a:latin typeface="Blackadder ITC - 36"/>
              </a:rPr>
              <a:t>5</a:t>
            </a:r>
            <a:endParaRPr lang="en-US" sz="2700" dirty="0">
              <a:solidFill>
                <a:srgbClr val="000000"/>
              </a:solidFill>
              <a:latin typeface="Blackadder ITC - 36"/>
            </a:endParaRPr>
          </a:p>
        </p:txBody>
      </p:sp>
      <p:sp>
        <p:nvSpPr>
          <p:cNvPr id="23" name="TextBox 22"/>
          <p:cNvSpPr txBox="1"/>
          <p:nvPr/>
        </p:nvSpPr>
        <p:spPr>
          <a:xfrm>
            <a:off x="8140700" y="3098800"/>
            <a:ext cx="293091" cy="492443"/>
          </a:xfrm>
          <a:prstGeom prst="rect">
            <a:avLst/>
          </a:prstGeom>
          <a:noFill/>
        </p:spPr>
        <p:txBody>
          <a:bodyPr vert="horz" rtlCol="0">
            <a:spAutoFit/>
          </a:bodyPr>
          <a:lstStyle/>
          <a:p>
            <a:r>
              <a:rPr lang="en-US" sz="2600" smtClean="0">
                <a:solidFill>
                  <a:srgbClr val="000000"/>
                </a:solidFill>
                <a:latin typeface="Blackadder ITC - 35"/>
              </a:rPr>
              <a:t>6</a:t>
            </a:r>
            <a:endParaRPr lang="en-US" sz="2600">
              <a:solidFill>
                <a:srgbClr val="000000"/>
              </a:solidFill>
              <a:latin typeface="Blackadder ITC - 35"/>
            </a:endParaRPr>
          </a:p>
        </p:txBody>
      </p:sp>
      <p:sp>
        <p:nvSpPr>
          <p:cNvPr id="24" name="TextBox 23"/>
          <p:cNvSpPr txBox="1"/>
          <p:nvPr/>
        </p:nvSpPr>
        <p:spPr>
          <a:xfrm>
            <a:off x="3416300" y="3149600"/>
            <a:ext cx="299796" cy="492443"/>
          </a:xfrm>
          <a:prstGeom prst="rect">
            <a:avLst/>
          </a:prstGeom>
          <a:noFill/>
        </p:spPr>
        <p:txBody>
          <a:bodyPr vert="horz" rtlCol="0">
            <a:spAutoFit/>
          </a:bodyPr>
          <a:lstStyle/>
          <a:p>
            <a:r>
              <a:rPr lang="en-US" sz="2600" smtClean="0">
                <a:solidFill>
                  <a:srgbClr val="000000"/>
                </a:solidFill>
                <a:latin typeface="Blackadder ITC - 35"/>
              </a:rPr>
              <a:t>7</a:t>
            </a:r>
            <a:endParaRPr lang="en-US" sz="2600">
              <a:solidFill>
                <a:srgbClr val="000000"/>
              </a:solidFill>
              <a:latin typeface="Blackadder ITC - 35"/>
            </a:endParaRPr>
          </a:p>
        </p:txBody>
      </p:sp>
      <p:sp>
        <p:nvSpPr>
          <p:cNvPr id="25" name="TextBox 24"/>
          <p:cNvSpPr txBox="1"/>
          <p:nvPr/>
        </p:nvSpPr>
        <p:spPr>
          <a:xfrm>
            <a:off x="4102100" y="3251200"/>
            <a:ext cx="294868" cy="492443"/>
          </a:xfrm>
          <a:prstGeom prst="rect">
            <a:avLst/>
          </a:prstGeom>
          <a:noFill/>
        </p:spPr>
        <p:txBody>
          <a:bodyPr vert="horz" rtlCol="0">
            <a:spAutoFit/>
          </a:bodyPr>
          <a:lstStyle/>
          <a:p>
            <a:r>
              <a:rPr lang="en-US" sz="2600" smtClean="0">
                <a:solidFill>
                  <a:srgbClr val="000000"/>
                </a:solidFill>
                <a:latin typeface="Blackadder ITC - 35"/>
              </a:rPr>
              <a:t>8</a:t>
            </a:r>
            <a:endParaRPr lang="en-US" sz="2600">
              <a:solidFill>
                <a:srgbClr val="000000"/>
              </a:solidFill>
              <a:latin typeface="Blackadder ITC - 35"/>
            </a:endParaRPr>
          </a:p>
        </p:txBody>
      </p:sp>
      <p:cxnSp>
        <p:nvCxnSpPr>
          <p:cNvPr id="26" name="Straight Connector 25"/>
          <p:cNvCxnSpPr/>
          <p:nvPr/>
        </p:nvCxnSpPr>
        <p:spPr>
          <a:xfrm flipH="1" flipV="1">
            <a:off x="5702300" y="1066800"/>
            <a:ext cx="3898900" cy="297180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45500" y="2565400"/>
            <a:ext cx="297561" cy="507831"/>
          </a:xfrm>
          <a:prstGeom prst="rect">
            <a:avLst/>
          </a:prstGeom>
          <a:noFill/>
        </p:spPr>
        <p:txBody>
          <a:bodyPr vert="horz" rtlCol="0">
            <a:spAutoFit/>
          </a:bodyPr>
          <a:lstStyle/>
          <a:p>
            <a:r>
              <a:rPr lang="en-US" sz="2700" dirty="0" smtClean="0">
                <a:solidFill>
                  <a:srgbClr val="000000"/>
                </a:solidFill>
                <a:latin typeface="Blackadder ITC - 36"/>
              </a:rPr>
              <a:t>9</a:t>
            </a:r>
            <a:endParaRPr lang="en-US" sz="2700" dirty="0">
              <a:solidFill>
                <a:srgbClr val="000000"/>
              </a:solidFill>
              <a:latin typeface="Blackadder ITC - 36"/>
            </a:endParaRPr>
          </a:p>
        </p:txBody>
      </p:sp>
      <p:sp>
        <p:nvSpPr>
          <p:cNvPr id="28" name="TextBox 27"/>
          <p:cNvSpPr txBox="1"/>
          <p:nvPr/>
        </p:nvSpPr>
        <p:spPr>
          <a:xfrm>
            <a:off x="6895014" y="1640600"/>
            <a:ext cx="847268" cy="492443"/>
          </a:xfrm>
          <a:prstGeom prst="rect">
            <a:avLst/>
          </a:prstGeom>
          <a:noFill/>
        </p:spPr>
        <p:txBody>
          <a:bodyPr vert="horz" wrap="square" rtlCol="0">
            <a:spAutoFit/>
          </a:bodyPr>
          <a:lstStyle/>
          <a:p>
            <a:r>
              <a:rPr lang="en-US" sz="2600" dirty="0" smtClean="0">
                <a:solidFill>
                  <a:srgbClr val="000000"/>
                </a:solidFill>
                <a:latin typeface="Blackadder ITC - 35"/>
              </a:rPr>
              <a:t>10</a:t>
            </a:r>
            <a:endParaRPr lang="en-US" sz="2600" dirty="0">
              <a:solidFill>
                <a:srgbClr val="000000"/>
              </a:solidFill>
              <a:latin typeface="Blackadder ITC - 35"/>
            </a:endParaRPr>
          </a:p>
        </p:txBody>
      </p:sp>
      <p:sp>
        <p:nvSpPr>
          <p:cNvPr id="29" name="TextBox 28"/>
          <p:cNvSpPr txBox="1"/>
          <p:nvPr/>
        </p:nvSpPr>
        <p:spPr>
          <a:xfrm>
            <a:off x="6203544" y="1663362"/>
            <a:ext cx="774471" cy="492443"/>
          </a:xfrm>
          <a:prstGeom prst="rect">
            <a:avLst/>
          </a:prstGeom>
          <a:noFill/>
        </p:spPr>
        <p:txBody>
          <a:bodyPr vert="horz" wrap="square" rtlCol="0">
            <a:spAutoFit/>
          </a:bodyPr>
          <a:lstStyle/>
          <a:p>
            <a:r>
              <a:rPr lang="en-US" sz="2600" dirty="0" smtClean="0">
                <a:solidFill>
                  <a:srgbClr val="000000"/>
                </a:solidFill>
                <a:latin typeface="Blackadder ITC - 35"/>
              </a:rPr>
              <a:t>11</a:t>
            </a:r>
            <a:endParaRPr lang="en-US" sz="2600" dirty="0">
              <a:solidFill>
                <a:srgbClr val="000000"/>
              </a:solidFill>
              <a:latin typeface="Blackadder ITC - 35"/>
            </a:endParaRPr>
          </a:p>
        </p:txBody>
      </p:sp>
      <p:sp>
        <p:nvSpPr>
          <p:cNvPr id="30" name="TextBox 29"/>
          <p:cNvSpPr txBox="1"/>
          <p:nvPr/>
        </p:nvSpPr>
        <p:spPr>
          <a:xfrm>
            <a:off x="406400" y="3924300"/>
            <a:ext cx="9443339" cy="923330"/>
          </a:xfrm>
          <a:prstGeom prst="rect">
            <a:avLst/>
          </a:prstGeom>
          <a:noFill/>
        </p:spPr>
        <p:txBody>
          <a:bodyPr vert="horz" rtlCol="0">
            <a:spAutoFit/>
          </a:bodyPr>
          <a:lstStyle/>
          <a:p>
            <a:r>
              <a:rPr lang="en-US" sz="2700" smtClean="0">
                <a:solidFill>
                  <a:srgbClr val="000000"/>
                </a:solidFill>
                <a:latin typeface="Arial - 36"/>
              </a:rPr>
              <a:t>Name a pair of alternate interior angles that  are not congruent.</a:t>
            </a:r>
            <a:endParaRPr lang="en-US" sz="2700">
              <a:solidFill>
                <a:srgbClr val="000000"/>
              </a:solidFill>
              <a:latin typeface="Arial - 36"/>
            </a:endParaRPr>
          </a:p>
        </p:txBody>
      </p:sp>
    </p:spTree>
    <p:extLst>
      <p:ext uri="{BB962C8B-B14F-4D97-AF65-F5344CB8AC3E}">
        <p14:creationId xmlns:p14="http://schemas.microsoft.com/office/powerpoint/2010/main" val="427931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584200" y="6362700"/>
            <a:ext cx="2362200" cy="307777"/>
          </a:xfrm>
          <a:prstGeom prst="rect">
            <a:avLst/>
          </a:prstGeom>
          <a:noFill/>
        </p:spPr>
        <p:txBody>
          <a:bodyPr vert="horz" rtlCol="0">
            <a:spAutoFit/>
          </a:bodyPr>
          <a:lstStyle/>
          <a:p>
            <a:r>
              <a:rPr lang="en-US" sz="1300" dirty="0" smtClean="0">
                <a:solidFill>
                  <a:srgbClr val="000000"/>
                </a:solidFill>
                <a:latin typeface="Arial - 18"/>
              </a:rPr>
              <a:t>70</a:t>
            </a:r>
            <a:r>
              <a:rPr lang="en-US" sz="1400" dirty="0">
                <a:solidFill>
                  <a:srgbClr val="000000"/>
                </a:solidFill>
                <a:latin typeface="Arial" panose="020B0604020202020204" pitchFamily="34" charset="0"/>
                <a:cs typeface="Arial" panose="020B0604020202020204" pitchFamily="34" charset="0"/>
              </a:rPr>
              <a:t>°</a:t>
            </a:r>
            <a:endParaRPr lang="en-US" sz="1300" baseline="70000" dirty="0">
              <a:solidFill>
                <a:srgbClr val="000000"/>
              </a:solidFill>
              <a:latin typeface="Arial - 18"/>
            </a:endParaRPr>
          </a:p>
        </p:txBody>
      </p:sp>
      <p:grpSp>
        <p:nvGrpSpPr>
          <p:cNvPr id="14" name="Group 13"/>
          <p:cNvGrpSpPr/>
          <p:nvPr/>
        </p:nvGrpSpPr>
        <p:grpSpPr>
          <a:xfrm>
            <a:off x="222757" y="5189437"/>
            <a:ext cx="4864101" cy="2654301"/>
            <a:chOff x="165100" y="4724400"/>
            <a:chExt cx="4864101" cy="2654301"/>
          </a:xfrm>
        </p:grpSpPr>
        <p:sp>
          <p:nvSpPr>
            <p:cNvPr id="9" name="Freeform 8"/>
            <p:cNvSpPr/>
            <p:nvPr/>
          </p:nvSpPr>
          <p:spPr>
            <a:xfrm>
              <a:off x="215900" y="4775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65100" y="4724400"/>
              <a:ext cx="4833112" cy="2625090"/>
            </a:xfrm>
            <a:prstGeom prst="rect">
              <a:avLst/>
            </a:prstGeom>
            <a:solidFill>
              <a:scrgbClr r="0" g="0" b="0">
                <a:alpha val="0"/>
              </a:scrgbClr>
            </a:solidFill>
          </p:spPr>
        </p:pic>
        <p:grpSp>
          <p:nvGrpSpPr>
            <p:cNvPr id="13" name="Group 12"/>
            <p:cNvGrpSpPr/>
            <p:nvPr/>
          </p:nvGrpSpPr>
          <p:grpSpPr>
            <a:xfrm>
              <a:off x="228600" y="6959600"/>
              <a:ext cx="2201672" cy="333177"/>
              <a:chOff x="228600" y="6959600"/>
              <a:chExt cx="2201672" cy="333177"/>
            </a:xfrm>
          </p:grpSpPr>
          <p:sp>
            <p:nvSpPr>
              <p:cNvPr id="11" name="TextBox 10"/>
              <p:cNvSpPr txBox="1"/>
              <p:nvPr/>
            </p:nvSpPr>
            <p:spPr>
              <a:xfrm>
                <a:off x="241300" y="6985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28600" y="6959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flipV="1">
            <a:off x="3213100" y="1325753"/>
            <a:ext cx="2808605" cy="1709547"/>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1705" y="1325753"/>
            <a:ext cx="569849" cy="170980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58693" y="3035554"/>
            <a:ext cx="3332861"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71900" y="2616200"/>
            <a:ext cx="586105" cy="369332"/>
          </a:xfrm>
          <a:prstGeom prst="rect">
            <a:avLst/>
          </a:prstGeom>
          <a:noFill/>
        </p:spPr>
        <p:txBody>
          <a:bodyPr vert="horz" rtlCol="0">
            <a:spAutoFit/>
          </a:bodyPr>
          <a:lstStyle/>
          <a:p>
            <a:r>
              <a:rPr lang="en-US" dirty="0" smtClean="0">
                <a:solidFill>
                  <a:srgbClr val="000000"/>
                </a:solidFill>
                <a:latin typeface="Arial - 25"/>
              </a:rPr>
              <a:t>27</a:t>
            </a:r>
            <a:r>
              <a:rPr lang="en-US" dirty="0">
                <a:solidFill>
                  <a:srgbClr val="000000"/>
                </a:solidFill>
                <a:latin typeface="Arial" panose="020B0604020202020204" pitchFamily="34" charset="0"/>
                <a:cs typeface="Arial" panose="020B0604020202020204" pitchFamily="34" charset="0"/>
              </a:rPr>
              <a:t>°</a:t>
            </a:r>
            <a:endParaRPr lang="en-US" baseline="70000" dirty="0">
              <a:solidFill>
                <a:srgbClr val="000000"/>
              </a:solidFill>
              <a:latin typeface="Arial - 25"/>
            </a:endParaRPr>
          </a:p>
        </p:txBody>
      </p:sp>
      <p:sp>
        <p:nvSpPr>
          <p:cNvPr id="19" name="TextBox 18"/>
          <p:cNvSpPr txBox="1"/>
          <p:nvPr/>
        </p:nvSpPr>
        <p:spPr>
          <a:xfrm>
            <a:off x="5943600" y="2654300"/>
            <a:ext cx="586105" cy="369332"/>
          </a:xfrm>
          <a:prstGeom prst="rect">
            <a:avLst/>
          </a:prstGeom>
          <a:noFill/>
        </p:spPr>
        <p:txBody>
          <a:bodyPr vert="horz" rtlCol="0">
            <a:spAutoFit/>
          </a:bodyPr>
          <a:lstStyle/>
          <a:p>
            <a:r>
              <a:rPr lang="en-US" dirty="0" smtClean="0">
                <a:solidFill>
                  <a:srgbClr val="000000"/>
                </a:solidFill>
                <a:latin typeface="Arial - 25"/>
              </a:rPr>
              <a:t>83</a:t>
            </a:r>
            <a:r>
              <a:rPr lang="en-US" dirty="0">
                <a:solidFill>
                  <a:srgbClr val="000000"/>
                </a:solidFill>
                <a:latin typeface="Arial" panose="020B0604020202020204" pitchFamily="34" charset="0"/>
                <a:cs typeface="Arial" panose="020B0604020202020204" pitchFamily="34" charset="0"/>
              </a:rPr>
              <a:t>°</a:t>
            </a:r>
            <a:endParaRPr lang="en-US" baseline="70000" dirty="0">
              <a:solidFill>
                <a:srgbClr val="000000"/>
              </a:solidFill>
              <a:latin typeface="Arial - 25"/>
            </a:endParaRPr>
          </a:p>
        </p:txBody>
      </p:sp>
      <p:sp>
        <p:nvSpPr>
          <p:cNvPr id="20" name="TextBox 19"/>
          <p:cNvSpPr txBox="1"/>
          <p:nvPr/>
        </p:nvSpPr>
        <p:spPr>
          <a:xfrm>
            <a:off x="1663700" y="3530600"/>
            <a:ext cx="6734302" cy="507831"/>
          </a:xfrm>
          <a:prstGeom prst="rect">
            <a:avLst/>
          </a:prstGeom>
          <a:noFill/>
        </p:spPr>
        <p:txBody>
          <a:bodyPr vert="horz" rtlCol="0">
            <a:spAutoFit/>
          </a:bodyPr>
          <a:lstStyle/>
          <a:p>
            <a:r>
              <a:rPr lang="en-US" sz="2700" smtClean="0">
                <a:solidFill>
                  <a:srgbClr val="000000"/>
                </a:solidFill>
                <a:latin typeface="Arial - 36"/>
              </a:rPr>
              <a:t>Find the missing angle measure.</a:t>
            </a:r>
            <a:endParaRPr lang="en-US" sz="2700">
              <a:solidFill>
                <a:srgbClr val="000000"/>
              </a:solidFill>
              <a:latin typeface="Arial - 36"/>
            </a:endParaRPr>
          </a:p>
        </p:txBody>
      </p:sp>
    </p:spTree>
    <p:extLst>
      <p:ext uri="{BB962C8B-B14F-4D97-AF65-F5344CB8AC3E}">
        <p14:creationId xmlns:p14="http://schemas.microsoft.com/office/powerpoint/2010/main" val="404612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495300" y="6146800"/>
            <a:ext cx="3657600" cy="292388"/>
          </a:xfrm>
          <a:prstGeom prst="rect">
            <a:avLst/>
          </a:prstGeom>
          <a:noFill/>
        </p:spPr>
        <p:txBody>
          <a:bodyPr vert="horz" rtlCol="0">
            <a:spAutoFit/>
          </a:bodyPr>
          <a:lstStyle/>
          <a:p>
            <a:r>
              <a:rPr lang="en-US" sz="1300" smtClean="0">
                <a:solidFill>
                  <a:srgbClr val="000000"/>
                </a:solidFill>
                <a:latin typeface="Chalkboard - 17"/>
              </a:rPr>
              <a:t>SAS</a:t>
            </a:r>
            <a:endParaRPr lang="en-US" sz="1300">
              <a:solidFill>
                <a:srgbClr val="000000"/>
              </a:solidFill>
              <a:latin typeface="Chalkboard - 17"/>
            </a:endParaRPr>
          </a:p>
        </p:txBody>
      </p:sp>
      <p:grpSp>
        <p:nvGrpSpPr>
          <p:cNvPr id="14" name="Group 13"/>
          <p:cNvGrpSpPr/>
          <p:nvPr/>
        </p:nvGrpSpPr>
        <p:grpSpPr>
          <a:xfrm>
            <a:off x="88900" y="4965700"/>
            <a:ext cx="4864101" cy="2654301"/>
            <a:chOff x="88900" y="4965700"/>
            <a:chExt cx="4864101" cy="2654301"/>
          </a:xfrm>
        </p:grpSpPr>
        <p:sp>
          <p:nvSpPr>
            <p:cNvPr id="9" name="Freeform 8"/>
            <p:cNvSpPr/>
            <p:nvPr/>
          </p:nvSpPr>
          <p:spPr>
            <a:xfrm>
              <a:off x="139700" y="50165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88900" y="4965700"/>
              <a:ext cx="4833112" cy="2625090"/>
            </a:xfrm>
            <a:prstGeom prst="rect">
              <a:avLst/>
            </a:prstGeom>
            <a:solidFill>
              <a:scrgbClr r="0" g="0" b="0">
                <a:alpha val="0"/>
              </a:scrgbClr>
            </a:solidFill>
          </p:spPr>
        </p:pic>
        <p:grpSp>
          <p:nvGrpSpPr>
            <p:cNvPr id="13" name="Group 12"/>
            <p:cNvGrpSpPr/>
            <p:nvPr/>
          </p:nvGrpSpPr>
          <p:grpSpPr>
            <a:xfrm>
              <a:off x="152400" y="7200900"/>
              <a:ext cx="2201672" cy="333177"/>
              <a:chOff x="152400" y="7200900"/>
              <a:chExt cx="2201672" cy="333177"/>
            </a:xfrm>
          </p:grpSpPr>
          <p:sp>
            <p:nvSpPr>
              <p:cNvPr id="11" name="TextBox 10"/>
              <p:cNvSpPr txBox="1"/>
              <p:nvPr/>
            </p:nvSpPr>
            <p:spPr>
              <a:xfrm>
                <a:off x="165100" y="72263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152400" y="72009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a:off x="2886964" y="1870964"/>
            <a:ext cx="3952494" cy="1338072"/>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59506" y="1647952"/>
            <a:ext cx="3345434" cy="1920494"/>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29705" y="1623060"/>
            <a:ext cx="328295" cy="157734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4518" y="1858518"/>
            <a:ext cx="284988" cy="170992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791458" y="1945259"/>
            <a:ext cx="136271" cy="396494"/>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8199" y="2924048"/>
            <a:ext cx="235331" cy="371729"/>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4940" y="2911729"/>
            <a:ext cx="223012" cy="322072"/>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62295" y="2007235"/>
            <a:ext cx="223012" cy="23545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25211" y="2725801"/>
            <a:ext cx="136271" cy="346964"/>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49036" y="2763012"/>
            <a:ext cx="136271" cy="309753"/>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4400" y="3797300"/>
            <a:ext cx="8873236" cy="923330"/>
          </a:xfrm>
          <a:prstGeom prst="rect">
            <a:avLst/>
          </a:prstGeom>
          <a:noFill/>
        </p:spPr>
        <p:txBody>
          <a:bodyPr vert="horz" rtlCol="0">
            <a:spAutoFit/>
          </a:bodyPr>
          <a:lstStyle/>
          <a:p>
            <a:r>
              <a:rPr lang="en-US" sz="2700" smtClean="0">
                <a:solidFill>
                  <a:srgbClr val="000000"/>
                </a:solidFill>
                <a:latin typeface="Arial - 36"/>
              </a:rPr>
              <a:t>These 2 triangles are congruent by which  theorem or postulate?</a:t>
            </a:r>
            <a:endParaRPr lang="en-US" sz="2700">
              <a:solidFill>
                <a:srgbClr val="000000"/>
              </a:solidFill>
              <a:latin typeface="Arial - 36"/>
            </a:endParaRPr>
          </a:p>
        </p:txBody>
      </p:sp>
    </p:spTree>
    <p:extLst>
      <p:ext uri="{BB962C8B-B14F-4D97-AF65-F5344CB8AC3E}">
        <p14:creationId xmlns:p14="http://schemas.microsoft.com/office/powerpoint/2010/main" val="174698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3 - 300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478280" cy="430887"/>
          </a:xfrm>
          <a:prstGeom prst="rect">
            <a:avLst/>
          </a:prstGeom>
          <a:noFill/>
        </p:spPr>
        <p:txBody>
          <a:bodyPr vert="horz" rtlCol="0">
            <a:spAutoFit/>
          </a:bodyPr>
          <a:lstStyle/>
          <a:p>
            <a:r>
              <a:rPr lang="en-US" sz="2200" smtClean="0">
                <a:solidFill>
                  <a:srgbClr val="000000"/>
                </a:solidFill>
                <a:latin typeface="Chalkboard - 29"/>
              </a:rPr>
              <a:t>x=5</a:t>
            </a:r>
            <a:endParaRPr lang="en-US" sz="2200">
              <a:solidFill>
                <a:srgbClr val="000000"/>
              </a:solidFill>
              <a:latin typeface="Chalkboard - 29"/>
            </a:endParaRPr>
          </a:p>
        </p:txBody>
      </p:sp>
      <p:grpSp>
        <p:nvGrpSpPr>
          <p:cNvPr id="14" name="Group 13"/>
          <p:cNvGrpSpPr/>
          <p:nvPr/>
        </p:nvGrpSpPr>
        <p:grpSpPr>
          <a:xfrm>
            <a:off x="239619" y="5237836"/>
            <a:ext cx="4864101" cy="2654301"/>
            <a:chOff x="647700" y="4787900"/>
            <a:chExt cx="4864101" cy="2654301"/>
          </a:xfrm>
        </p:grpSpPr>
        <p:sp>
          <p:nvSpPr>
            <p:cNvPr id="9" name="Freeform 8"/>
            <p:cNvSpPr/>
            <p:nvPr/>
          </p:nvSpPr>
          <p:spPr>
            <a:xfrm>
              <a:off x="698500" y="48387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647700" y="4787900"/>
              <a:ext cx="4833112" cy="2625090"/>
            </a:xfrm>
            <a:prstGeom prst="rect">
              <a:avLst/>
            </a:prstGeom>
            <a:solidFill>
              <a:scrgbClr r="0" g="0" b="0">
                <a:alpha val="0"/>
              </a:scrgbClr>
            </a:solidFill>
          </p:spPr>
        </p:pic>
        <p:grpSp>
          <p:nvGrpSpPr>
            <p:cNvPr id="13" name="Group 12"/>
            <p:cNvGrpSpPr/>
            <p:nvPr/>
          </p:nvGrpSpPr>
          <p:grpSpPr>
            <a:xfrm>
              <a:off x="711200" y="7023100"/>
              <a:ext cx="2201672" cy="333177"/>
              <a:chOff x="711200" y="7023100"/>
              <a:chExt cx="2201672" cy="333177"/>
            </a:xfrm>
          </p:grpSpPr>
          <p:sp>
            <p:nvSpPr>
              <p:cNvPr id="11" name="TextBox 10"/>
              <p:cNvSpPr txBox="1"/>
              <p:nvPr/>
            </p:nvSpPr>
            <p:spPr>
              <a:xfrm>
                <a:off x="723900" y="70485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711200" y="70231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4510024" y="1548765"/>
            <a:ext cx="2824989" cy="2948941"/>
          </a:xfrm>
          <a:custGeom>
            <a:avLst/>
            <a:gdLst/>
            <a:ahLst/>
            <a:cxnLst/>
            <a:rect l="0" t="0" r="0" b="0"/>
            <a:pathLst>
              <a:path w="2824989" h="2948941">
                <a:moveTo>
                  <a:pt x="1412748" y="0"/>
                </a:moveTo>
                <a:lnTo>
                  <a:pt x="2824988" y="2948940"/>
                </a:lnTo>
                <a:lnTo>
                  <a:pt x="0" y="294894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104765" y="2862199"/>
            <a:ext cx="223012" cy="13627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504940" y="2849753"/>
            <a:ext cx="185801" cy="148717"/>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60900" y="4076700"/>
            <a:ext cx="995299" cy="461665"/>
          </a:xfrm>
          <a:prstGeom prst="rect">
            <a:avLst/>
          </a:prstGeom>
          <a:noFill/>
        </p:spPr>
        <p:txBody>
          <a:bodyPr vert="horz" rtlCol="0">
            <a:spAutoFit/>
          </a:bodyPr>
          <a:lstStyle/>
          <a:p>
            <a:r>
              <a:rPr lang="en-US" sz="2200" dirty="0" smtClean="0">
                <a:solidFill>
                  <a:srgbClr val="000000"/>
                </a:solidFill>
                <a:latin typeface="Arial - 30"/>
              </a:rPr>
              <a:t>5x-6</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19" name="TextBox 18"/>
          <p:cNvSpPr txBox="1"/>
          <p:nvPr/>
        </p:nvSpPr>
        <p:spPr>
          <a:xfrm>
            <a:off x="6197600" y="4089400"/>
            <a:ext cx="1090930" cy="461665"/>
          </a:xfrm>
          <a:prstGeom prst="rect">
            <a:avLst/>
          </a:prstGeom>
          <a:noFill/>
        </p:spPr>
        <p:txBody>
          <a:bodyPr vert="horz" rtlCol="0">
            <a:spAutoFit/>
          </a:bodyPr>
          <a:lstStyle/>
          <a:p>
            <a:r>
              <a:rPr lang="en-US" sz="2200" dirty="0" smtClean="0">
                <a:solidFill>
                  <a:srgbClr val="000000"/>
                </a:solidFill>
                <a:latin typeface="Arial - 30"/>
              </a:rPr>
              <a:t>2x+9</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20" name="TextBox 19"/>
          <p:cNvSpPr txBox="1"/>
          <p:nvPr/>
        </p:nvSpPr>
        <p:spPr>
          <a:xfrm>
            <a:off x="850900" y="2336800"/>
            <a:ext cx="2413889" cy="507831"/>
          </a:xfrm>
          <a:prstGeom prst="rect">
            <a:avLst/>
          </a:prstGeom>
          <a:noFill/>
        </p:spPr>
        <p:txBody>
          <a:bodyPr vert="horz" rtlCol="0">
            <a:spAutoFit/>
          </a:bodyPr>
          <a:lstStyle/>
          <a:p>
            <a:r>
              <a:rPr lang="en-US" sz="2700" smtClean="0">
                <a:solidFill>
                  <a:srgbClr val="000000"/>
                </a:solidFill>
                <a:latin typeface="Arial - 36"/>
              </a:rPr>
              <a:t>Solve for x.</a:t>
            </a:r>
            <a:endParaRPr lang="en-US" sz="2700">
              <a:solidFill>
                <a:srgbClr val="000000"/>
              </a:solidFill>
              <a:latin typeface="Arial - 36"/>
            </a:endParaRPr>
          </a:p>
        </p:txBody>
      </p:sp>
    </p:spTree>
    <p:extLst>
      <p:ext uri="{BB962C8B-B14F-4D97-AF65-F5344CB8AC3E}">
        <p14:creationId xmlns:p14="http://schemas.microsoft.com/office/powerpoint/2010/main" val="28539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AC = 34</a:t>
            </a:r>
            <a:endParaRPr lang="en-US" sz="1300">
              <a:solidFill>
                <a:srgbClr val="000000"/>
              </a:solidFill>
              <a:latin typeface="Chalkboard - 17"/>
            </a:endParaRPr>
          </a:p>
        </p:txBody>
      </p:sp>
      <p:grpSp>
        <p:nvGrpSpPr>
          <p:cNvPr id="14" name="Group 13"/>
          <p:cNvGrpSpPr/>
          <p:nvPr/>
        </p:nvGrpSpPr>
        <p:grpSpPr>
          <a:xfrm>
            <a:off x="470737" y="5002812"/>
            <a:ext cx="4864101" cy="2654301"/>
            <a:chOff x="215900" y="4686300"/>
            <a:chExt cx="4864101" cy="2654301"/>
          </a:xfrm>
        </p:grpSpPr>
        <p:sp>
          <p:nvSpPr>
            <p:cNvPr id="9" name="Freeform 8"/>
            <p:cNvSpPr/>
            <p:nvPr/>
          </p:nvSpPr>
          <p:spPr>
            <a:xfrm>
              <a:off x="266700" y="47371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15900" y="4686300"/>
              <a:ext cx="4833112" cy="2625090"/>
            </a:xfrm>
            <a:prstGeom prst="rect">
              <a:avLst/>
            </a:prstGeom>
            <a:solidFill>
              <a:scrgbClr r="0" g="0" b="0">
                <a:alpha val="0"/>
              </a:scrgbClr>
            </a:solidFill>
          </p:spPr>
        </p:pic>
        <p:grpSp>
          <p:nvGrpSpPr>
            <p:cNvPr id="13" name="Group 12"/>
            <p:cNvGrpSpPr/>
            <p:nvPr/>
          </p:nvGrpSpPr>
          <p:grpSpPr>
            <a:xfrm>
              <a:off x="279400" y="6921500"/>
              <a:ext cx="2201672" cy="333177"/>
              <a:chOff x="279400" y="6921500"/>
              <a:chExt cx="2201672" cy="333177"/>
            </a:xfrm>
          </p:grpSpPr>
          <p:sp>
            <p:nvSpPr>
              <p:cNvPr id="11" name="TextBox 10"/>
              <p:cNvSpPr txBox="1"/>
              <p:nvPr/>
            </p:nvSpPr>
            <p:spPr>
              <a:xfrm>
                <a:off x="292100" y="69469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79400" y="69215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4064000" y="1548765"/>
            <a:ext cx="4881754" cy="2478025"/>
          </a:xfrm>
          <a:custGeom>
            <a:avLst/>
            <a:gdLst/>
            <a:ahLst/>
            <a:cxnLst/>
            <a:rect l="0" t="0" r="0" b="0"/>
            <a:pathLst>
              <a:path w="4881754" h="2478025">
                <a:moveTo>
                  <a:pt x="2441321" y="0"/>
                </a:moveTo>
                <a:lnTo>
                  <a:pt x="4881753" y="2478024"/>
                </a:lnTo>
                <a:lnTo>
                  <a:pt x="0" y="247802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03700" y="2362200"/>
            <a:ext cx="1131138" cy="507831"/>
          </a:xfrm>
          <a:prstGeom prst="rect">
            <a:avLst/>
          </a:prstGeom>
          <a:noFill/>
        </p:spPr>
        <p:txBody>
          <a:bodyPr vert="horz" rtlCol="0">
            <a:spAutoFit/>
          </a:bodyPr>
          <a:lstStyle/>
          <a:p>
            <a:r>
              <a:rPr lang="en-US" sz="2700" smtClean="0">
                <a:solidFill>
                  <a:srgbClr val="000000"/>
                </a:solidFill>
                <a:latin typeface="Arial - 36"/>
              </a:rPr>
              <a:t>4x+5</a:t>
            </a:r>
            <a:endParaRPr lang="en-US" sz="2700">
              <a:solidFill>
                <a:srgbClr val="000000"/>
              </a:solidFill>
              <a:latin typeface="Arial - 36"/>
            </a:endParaRPr>
          </a:p>
        </p:txBody>
      </p:sp>
      <p:sp>
        <p:nvSpPr>
          <p:cNvPr id="17" name="TextBox 16"/>
          <p:cNvSpPr txBox="1"/>
          <p:nvPr/>
        </p:nvSpPr>
        <p:spPr>
          <a:xfrm>
            <a:off x="7632700" y="2387600"/>
            <a:ext cx="1385418" cy="507831"/>
          </a:xfrm>
          <a:prstGeom prst="rect">
            <a:avLst/>
          </a:prstGeom>
          <a:noFill/>
        </p:spPr>
        <p:txBody>
          <a:bodyPr vert="horz" rtlCol="0">
            <a:spAutoFit/>
          </a:bodyPr>
          <a:lstStyle/>
          <a:p>
            <a:r>
              <a:rPr lang="en-US" sz="2700" smtClean="0">
                <a:solidFill>
                  <a:srgbClr val="000000"/>
                </a:solidFill>
                <a:latin typeface="Arial - 36"/>
              </a:rPr>
              <a:t>3x+20</a:t>
            </a:r>
            <a:endParaRPr lang="en-US" sz="2700">
              <a:solidFill>
                <a:srgbClr val="000000"/>
              </a:solidFill>
              <a:latin typeface="Arial - 36"/>
            </a:endParaRPr>
          </a:p>
        </p:txBody>
      </p:sp>
      <p:sp>
        <p:nvSpPr>
          <p:cNvPr id="18" name="TextBox 17"/>
          <p:cNvSpPr txBox="1"/>
          <p:nvPr/>
        </p:nvSpPr>
        <p:spPr>
          <a:xfrm>
            <a:off x="3390900" y="3937000"/>
            <a:ext cx="431952" cy="507831"/>
          </a:xfrm>
          <a:prstGeom prst="rect">
            <a:avLst/>
          </a:prstGeom>
          <a:noFill/>
        </p:spPr>
        <p:txBody>
          <a:bodyPr vert="horz" rtlCol="0">
            <a:spAutoFit/>
          </a:bodyPr>
          <a:lstStyle/>
          <a:p>
            <a:r>
              <a:rPr lang="en-US" sz="2700" smtClean="0">
                <a:solidFill>
                  <a:srgbClr val="000000"/>
                </a:solidFill>
                <a:latin typeface="Arial - 36"/>
              </a:rPr>
              <a:t>A</a:t>
            </a:r>
            <a:endParaRPr lang="en-US" sz="2700">
              <a:solidFill>
                <a:srgbClr val="000000"/>
              </a:solidFill>
              <a:latin typeface="Arial - 36"/>
            </a:endParaRPr>
          </a:p>
        </p:txBody>
      </p:sp>
      <p:sp>
        <p:nvSpPr>
          <p:cNvPr id="19" name="TextBox 18"/>
          <p:cNvSpPr txBox="1"/>
          <p:nvPr/>
        </p:nvSpPr>
        <p:spPr>
          <a:xfrm>
            <a:off x="6502400" y="1155700"/>
            <a:ext cx="431953" cy="507831"/>
          </a:xfrm>
          <a:prstGeom prst="rect">
            <a:avLst/>
          </a:prstGeom>
          <a:noFill/>
        </p:spPr>
        <p:txBody>
          <a:bodyPr vert="horz" rtlCol="0">
            <a:spAutoFit/>
          </a:bodyPr>
          <a:lstStyle/>
          <a:p>
            <a:r>
              <a:rPr lang="en-US" sz="2700" smtClean="0">
                <a:solidFill>
                  <a:srgbClr val="000000"/>
                </a:solidFill>
                <a:latin typeface="Arial - 36"/>
              </a:rPr>
              <a:t>B</a:t>
            </a:r>
            <a:endParaRPr lang="en-US" sz="2700">
              <a:solidFill>
                <a:srgbClr val="000000"/>
              </a:solidFill>
              <a:latin typeface="Arial - 36"/>
            </a:endParaRPr>
          </a:p>
        </p:txBody>
      </p:sp>
      <p:sp>
        <p:nvSpPr>
          <p:cNvPr id="20" name="TextBox 19"/>
          <p:cNvSpPr txBox="1"/>
          <p:nvPr/>
        </p:nvSpPr>
        <p:spPr>
          <a:xfrm>
            <a:off x="8915400" y="3924300"/>
            <a:ext cx="457174" cy="507831"/>
          </a:xfrm>
          <a:prstGeom prst="rect">
            <a:avLst/>
          </a:prstGeom>
          <a:noFill/>
        </p:spPr>
        <p:txBody>
          <a:bodyPr vert="horz" rtlCol="0">
            <a:spAutoFit/>
          </a:bodyPr>
          <a:lstStyle/>
          <a:p>
            <a:r>
              <a:rPr lang="en-US" sz="2700" smtClean="0">
                <a:solidFill>
                  <a:srgbClr val="000000"/>
                </a:solidFill>
                <a:latin typeface="Arial - 36"/>
              </a:rPr>
              <a:t>C</a:t>
            </a:r>
            <a:endParaRPr lang="en-US" sz="2700">
              <a:solidFill>
                <a:srgbClr val="000000"/>
              </a:solidFill>
              <a:latin typeface="Arial - 36"/>
            </a:endParaRPr>
          </a:p>
        </p:txBody>
      </p:sp>
      <p:sp>
        <p:nvSpPr>
          <p:cNvPr id="21" name="TextBox 20"/>
          <p:cNvSpPr txBox="1"/>
          <p:nvPr/>
        </p:nvSpPr>
        <p:spPr>
          <a:xfrm>
            <a:off x="5803900" y="4102100"/>
            <a:ext cx="1131138" cy="507831"/>
          </a:xfrm>
          <a:prstGeom prst="rect">
            <a:avLst/>
          </a:prstGeom>
          <a:noFill/>
        </p:spPr>
        <p:txBody>
          <a:bodyPr vert="horz" rtlCol="0">
            <a:spAutoFit/>
          </a:bodyPr>
          <a:lstStyle/>
          <a:p>
            <a:r>
              <a:rPr lang="en-US" sz="2700" smtClean="0">
                <a:solidFill>
                  <a:srgbClr val="000000"/>
                </a:solidFill>
                <a:latin typeface="Arial - 36"/>
              </a:rPr>
              <a:t>2x+4</a:t>
            </a:r>
            <a:endParaRPr lang="en-US" sz="2700">
              <a:solidFill>
                <a:srgbClr val="000000"/>
              </a:solidFill>
              <a:latin typeface="Arial - 36"/>
            </a:endParaRPr>
          </a:p>
        </p:txBody>
      </p:sp>
      <p:sp>
        <p:nvSpPr>
          <p:cNvPr id="22" name="TextBox 21"/>
          <p:cNvSpPr txBox="1"/>
          <p:nvPr/>
        </p:nvSpPr>
        <p:spPr>
          <a:xfrm>
            <a:off x="660400" y="1397000"/>
            <a:ext cx="3161411" cy="2169825"/>
          </a:xfrm>
          <a:prstGeom prst="rect">
            <a:avLst/>
          </a:prstGeom>
          <a:noFill/>
        </p:spPr>
        <p:txBody>
          <a:bodyPr vert="horz" rtlCol="0">
            <a:spAutoFit/>
          </a:bodyPr>
          <a:lstStyle/>
          <a:p>
            <a:r>
              <a:rPr lang="en-US" sz="2700" smtClean="0">
                <a:solidFill>
                  <a:srgbClr val="000000"/>
                </a:solidFill>
                <a:latin typeface="Arial - 36"/>
              </a:rPr>
              <a:t>Triangle ABC  is isosceles  with Vertex B.</a:t>
            </a:r>
          </a:p>
          <a:p>
            <a:r>
              <a:rPr lang="en-US" sz="2700" smtClean="0">
                <a:solidFill>
                  <a:srgbClr val="000000"/>
                </a:solidFill>
                <a:latin typeface="Arial - 36"/>
              </a:rPr>
              <a:t>Find the  measure of  the base.</a:t>
            </a:r>
            <a:endParaRPr lang="en-US" sz="2700">
              <a:solidFill>
                <a:srgbClr val="000000"/>
              </a:solidFill>
              <a:latin typeface="Arial - 36"/>
            </a:endParaRPr>
          </a:p>
        </p:txBody>
      </p:sp>
    </p:spTree>
    <p:extLst>
      <p:ext uri="{BB962C8B-B14F-4D97-AF65-F5344CB8AC3E}">
        <p14:creationId xmlns:p14="http://schemas.microsoft.com/office/powerpoint/2010/main" val="309550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4,12,17</a:t>
            </a:r>
            <a:endParaRPr lang="en-US" sz="1300">
              <a:solidFill>
                <a:srgbClr val="000000"/>
              </a:solidFill>
              <a:latin typeface="Chalkboard - 17"/>
            </a:endParaRPr>
          </a:p>
        </p:txBody>
      </p:sp>
      <p:grpSp>
        <p:nvGrpSpPr>
          <p:cNvPr id="14" name="Group 13"/>
          <p:cNvGrpSpPr/>
          <p:nvPr/>
        </p:nvGrpSpPr>
        <p:grpSpPr>
          <a:xfrm>
            <a:off x="514349" y="4953143"/>
            <a:ext cx="4864101" cy="2654301"/>
            <a:chOff x="228600" y="4800600"/>
            <a:chExt cx="4864101" cy="2654301"/>
          </a:xfrm>
        </p:grpSpPr>
        <p:sp>
          <p:nvSpPr>
            <p:cNvPr id="9" name="Freeform 8"/>
            <p:cNvSpPr/>
            <p:nvPr/>
          </p:nvSpPr>
          <p:spPr>
            <a:xfrm>
              <a:off x="279400" y="48514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28600" y="4800600"/>
              <a:ext cx="4833112" cy="2625090"/>
            </a:xfrm>
            <a:prstGeom prst="rect">
              <a:avLst/>
            </a:prstGeom>
            <a:solidFill>
              <a:scrgbClr r="0" g="0" b="0">
                <a:alpha val="0"/>
              </a:scrgbClr>
            </a:solidFill>
          </p:spPr>
        </p:pic>
        <p:grpSp>
          <p:nvGrpSpPr>
            <p:cNvPr id="13" name="Group 12"/>
            <p:cNvGrpSpPr/>
            <p:nvPr/>
          </p:nvGrpSpPr>
          <p:grpSpPr>
            <a:xfrm>
              <a:off x="292100" y="7035800"/>
              <a:ext cx="2201672" cy="333177"/>
              <a:chOff x="292100" y="7035800"/>
              <a:chExt cx="2201672" cy="333177"/>
            </a:xfrm>
          </p:grpSpPr>
          <p:sp>
            <p:nvSpPr>
              <p:cNvPr id="11" name="TextBox 10"/>
              <p:cNvSpPr txBox="1"/>
              <p:nvPr/>
            </p:nvSpPr>
            <p:spPr>
              <a:xfrm>
                <a:off x="304800" y="70612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92100" y="70358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1574800" y="1498600"/>
            <a:ext cx="7112000" cy="1754326"/>
          </a:xfrm>
          <a:prstGeom prst="rect">
            <a:avLst/>
          </a:prstGeom>
          <a:noFill/>
        </p:spPr>
        <p:txBody>
          <a:bodyPr vert="horz" rtlCol="0">
            <a:spAutoFit/>
          </a:bodyPr>
          <a:lstStyle/>
          <a:p>
            <a:r>
              <a:rPr lang="en-US" sz="2700" dirty="0" smtClean="0">
                <a:solidFill>
                  <a:srgbClr val="000000"/>
                </a:solidFill>
                <a:latin typeface="Arial - 36"/>
              </a:rPr>
              <a:t>Which set of sides does not form  a triangle?</a:t>
            </a:r>
          </a:p>
          <a:p>
            <a:r>
              <a:rPr lang="en-US" sz="2700" dirty="0" smtClean="0">
                <a:solidFill>
                  <a:srgbClr val="000000"/>
                </a:solidFill>
                <a:latin typeface="Arial - 36"/>
              </a:rPr>
              <a:t>3,4,5 </a:t>
            </a:r>
            <a:r>
              <a:rPr lang="en-US" sz="2700" dirty="0" smtClean="0">
                <a:solidFill>
                  <a:srgbClr val="000000"/>
                </a:solidFill>
                <a:latin typeface="Arial - 36"/>
              </a:rPr>
              <a:t>    4,12,17</a:t>
            </a:r>
            <a:endParaRPr lang="en-US" sz="2700" dirty="0" smtClean="0">
              <a:solidFill>
                <a:srgbClr val="000000"/>
              </a:solidFill>
              <a:latin typeface="Arial - 36"/>
            </a:endParaRPr>
          </a:p>
          <a:p>
            <a:r>
              <a:rPr lang="en-US" sz="2700" dirty="0" smtClean="0">
                <a:solidFill>
                  <a:srgbClr val="000000"/>
                </a:solidFill>
                <a:latin typeface="Arial - 36"/>
              </a:rPr>
              <a:t>2,2,1 </a:t>
            </a:r>
            <a:r>
              <a:rPr lang="en-US" sz="2700" dirty="0" smtClean="0">
                <a:solidFill>
                  <a:srgbClr val="000000"/>
                </a:solidFill>
                <a:latin typeface="Arial - 36"/>
              </a:rPr>
              <a:t>    0.6,0.7,1</a:t>
            </a:r>
            <a:endParaRPr lang="en-US" sz="2700" dirty="0" smtClean="0">
              <a:solidFill>
                <a:srgbClr val="000000"/>
              </a:solidFill>
              <a:latin typeface="Arial - 36"/>
            </a:endParaRPr>
          </a:p>
          <a:p>
            <a:endParaRPr lang="en-US" sz="2700" dirty="0">
              <a:solidFill>
                <a:srgbClr val="000000"/>
              </a:solidFill>
              <a:latin typeface="Arial - 36"/>
            </a:endParaRPr>
          </a:p>
        </p:txBody>
      </p:sp>
    </p:spTree>
    <p:extLst>
      <p:ext uri="{BB962C8B-B14F-4D97-AF65-F5344CB8AC3E}">
        <p14:creationId xmlns:p14="http://schemas.microsoft.com/office/powerpoint/2010/main" val="373227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397000" cy="292388"/>
          </a:xfrm>
          <a:prstGeom prst="rect">
            <a:avLst/>
          </a:prstGeom>
          <a:noFill/>
        </p:spPr>
        <p:txBody>
          <a:bodyPr vert="horz" rtlCol="0">
            <a:spAutoFit/>
          </a:bodyPr>
          <a:lstStyle/>
          <a:p>
            <a:r>
              <a:rPr lang="en-US" sz="1300" smtClean="0">
                <a:solidFill>
                  <a:srgbClr val="000000"/>
                </a:solidFill>
                <a:latin typeface="Chalkboard - 17"/>
              </a:rPr>
              <a:t>1/3</a:t>
            </a:r>
            <a:endParaRPr lang="en-US" sz="1300">
              <a:solidFill>
                <a:srgbClr val="000000"/>
              </a:solidFill>
              <a:latin typeface="Chalkboard - 17"/>
            </a:endParaRPr>
          </a:p>
        </p:txBody>
      </p:sp>
      <p:grpSp>
        <p:nvGrpSpPr>
          <p:cNvPr id="14" name="Group 13"/>
          <p:cNvGrpSpPr/>
          <p:nvPr/>
        </p:nvGrpSpPr>
        <p:grpSpPr>
          <a:xfrm>
            <a:off x="457199" y="4983777"/>
            <a:ext cx="4864101" cy="2654301"/>
            <a:chOff x="381000" y="4635500"/>
            <a:chExt cx="4864101" cy="2654301"/>
          </a:xfrm>
        </p:grpSpPr>
        <p:sp>
          <p:nvSpPr>
            <p:cNvPr id="9" name="Freeform 8"/>
            <p:cNvSpPr/>
            <p:nvPr/>
          </p:nvSpPr>
          <p:spPr>
            <a:xfrm>
              <a:off x="431800" y="46863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81000" y="4635500"/>
              <a:ext cx="4833112" cy="2625090"/>
            </a:xfrm>
            <a:prstGeom prst="rect">
              <a:avLst/>
            </a:prstGeom>
            <a:solidFill>
              <a:scrgbClr r="0" g="0" b="0">
                <a:alpha val="0"/>
              </a:scrgbClr>
            </a:solidFill>
          </p:spPr>
        </p:pic>
        <p:grpSp>
          <p:nvGrpSpPr>
            <p:cNvPr id="13" name="Group 12"/>
            <p:cNvGrpSpPr/>
            <p:nvPr/>
          </p:nvGrpSpPr>
          <p:grpSpPr>
            <a:xfrm>
              <a:off x="444500" y="6870700"/>
              <a:ext cx="2201672" cy="333177"/>
              <a:chOff x="444500" y="6870700"/>
              <a:chExt cx="2201672" cy="333177"/>
            </a:xfrm>
          </p:grpSpPr>
          <p:sp>
            <p:nvSpPr>
              <p:cNvPr id="11" name="TextBox 10"/>
              <p:cNvSpPr txBox="1"/>
              <p:nvPr/>
            </p:nvSpPr>
            <p:spPr>
              <a:xfrm>
                <a:off x="457200" y="68961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444500" y="68707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2812542" y="1747012"/>
            <a:ext cx="1598423" cy="1598296"/>
          </a:xfrm>
          <a:custGeom>
            <a:avLst/>
            <a:gdLst/>
            <a:ahLst/>
            <a:cxnLst/>
            <a:rect l="0" t="0" r="0" b="0"/>
            <a:pathLst>
              <a:path w="1598423" h="1598296">
                <a:moveTo>
                  <a:pt x="0" y="0"/>
                </a:moveTo>
                <a:lnTo>
                  <a:pt x="1598422" y="1598295"/>
                </a:lnTo>
                <a:lnTo>
                  <a:pt x="0" y="159829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848223" y="1635506"/>
            <a:ext cx="2750567" cy="2750694"/>
          </a:xfrm>
          <a:custGeom>
            <a:avLst/>
            <a:gdLst/>
            <a:ahLst/>
            <a:cxnLst/>
            <a:rect l="0" t="0" r="0" b="0"/>
            <a:pathLst>
              <a:path w="2750567" h="2750694">
                <a:moveTo>
                  <a:pt x="0" y="0"/>
                </a:moveTo>
                <a:lnTo>
                  <a:pt x="2750566" y="2750693"/>
                </a:lnTo>
                <a:lnTo>
                  <a:pt x="0" y="2750693"/>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01900" y="3505200"/>
            <a:ext cx="431952" cy="507831"/>
          </a:xfrm>
          <a:prstGeom prst="rect">
            <a:avLst/>
          </a:prstGeom>
          <a:noFill/>
        </p:spPr>
        <p:txBody>
          <a:bodyPr vert="horz" rtlCol="0">
            <a:spAutoFit/>
          </a:bodyPr>
          <a:lstStyle/>
          <a:p>
            <a:r>
              <a:rPr lang="en-US" sz="2700" smtClean="0">
                <a:solidFill>
                  <a:srgbClr val="000000"/>
                </a:solidFill>
                <a:latin typeface="Arial - 36"/>
              </a:rPr>
              <a:t>A</a:t>
            </a:r>
            <a:endParaRPr lang="en-US" sz="2700">
              <a:solidFill>
                <a:srgbClr val="000000"/>
              </a:solidFill>
              <a:latin typeface="Arial - 36"/>
            </a:endParaRPr>
          </a:p>
        </p:txBody>
      </p:sp>
      <p:sp>
        <p:nvSpPr>
          <p:cNvPr id="18" name="TextBox 17"/>
          <p:cNvSpPr txBox="1"/>
          <p:nvPr/>
        </p:nvSpPr>
        <p:spPr>
          <a:xfrm>
            <a:off x="4178300" y="3479800"/>
            <a:ext cx="457174" cy="507831"/>
          </a:xfrm>
          <a:prstGeom prst="rect">
            <a:avLst/>
          </a:prstGeom>
          <a:noFill/>
        </p:spPr>
        <p:txBody>
          <a:bodyPr vert="horz" rtlCol="0">
            <a:spAutoFit/>
          </a:bodyPr>
          <a:lstStyle/>
          <a:p>
            <a:r>
              <a:rPr lang="en-US" sz="2700" smtClean="0">
                <a:solidFill>
                  <a:srgbClr val="000000"/>
                </a:solidFill>
                <a:latin typeface="Arial - 36"/>
              </a:rPr>
              <a:t>C</a:t>
            </a:r>
            <a:endParaRPr lang="en-US" sz="2700">
              <a:solidFill>
                <a:srgbClr val="000000"/>
              </a:solidFill>
              <a:latin typeface="Arial - 36"/>
            </a:endParaRPr>
          </a:p>
        </p:txBody>
      </p:sp>
      <p:sp>
        <p:nvSpPr>
          <p:cNvPr id="19" name="TextBox 18"/>
          <p:cNvSpPr txBox="1"/>
          <p:nvPr/>
        </p:nvSpPr>
        <p:spPr>
          <a:xfrm>
            <a:off x="2552700" y="1358900"/>
            <a:ext cx="431952" cy="507831"/>
          </a:xfrm>
          <a:prstGeom prst="rect">
            <a:avLst/>
          </a:prstGeom>
          <a:noFill/>
        </p:spPr>
        <p:txBody>
          <a:bodyPr vert="horz" rtlCol="0">
            <a:spAutoFit/>
          </a:bodyPr>
          <a:lstStyle/>
          <a:p>
            <a:r>
              <a:rPr lang="en-US" sz="2700" smtClean="0">
                <a:solidFill>
                  <a:srgbClr val="000000"/>
                </a:solidFill>
                <a:latin typeface="Arial - 36"/>
              </a:rPr>
              <a:t>B</a:t>
            </a:r>
            <a:endParaRPr lang="en-US" sz="2700">
              <a:solidFill>
                <a:srgbClr val="000000"/>
              </a:solidFill>
              <a:latin typeface="Arial - 36"/>
            </a:endParaRPr>
          </a:p>
        </p:txBody>
      </p:sp>
      <p:sp>
        <p:nvSpPr>
          <p:cNvPr id="20" name="TextBox 19"/>
          <p:cNvSpPr txBox="1"/>
          <p:nvPr/>
        </p:nvSpPr>
        <p:spPr>
          <a:xfrm>
            <a:off x="5651500" y="4457700"/>
            <a:ext cx="457174" cy="507831"/>
          </a:xfrm>
          <a:prstGeom prst="rect">
            <a:avLst/>
          </a:prstGeom>
          <a:noFill/>
        </p:spPr>
        <p:txBody>
          <a:bodyPr vert="horz" rtlCol="0">
            <a:spAutoFit/>
          </a:bodyPr>
          <a:lstStyle/>
          <a:p>
            <a:r>
              <a:rPr lang="en-US" sz="2700" smtClean="0">
                <a:solidFill>
                  <a:srgbClr val="000000"/>
                </a:solidFill>
                <a:latin typeface="Arial - 36"/>
              </a:rPr>
              <a:t>D</a:t>
            </a:r>
            <a:endParaRPr lang="en-US" sz="2700">
              <a:solidFill>
                <a:srgbClr val="000000"/>
              </a:solidFill>
              <a:latin typeface="Arial - 36"/>
            </a:endParaRPr>
          </a:p>
        </p:txBody>
      </p:sp>
      <p:sp>
        <p:nvSpPr>
          <p:cNvPr id="21" name="TextBox 20"/>
          <p:cNvSpPr txBox="1"/>
          <p:nvPr/>
        </p:nvSpPr>
        <p:spPr>
          <a:xfrm>
            <a:off x="5448300" y="1244600"/>
            <a:ext cx="431952" cy="507831"/>
          </a:xfrm>
          <a:prstGeom prst="rect">
            <a:avLst/>
          </a:prstGeom>
          <a:noFill/>
        </p:spPr>
        <p:txBody>
          <a:bodyPr vert="horz" rtlCol="0">
            <a:spAutoFit/>
          </a:bodyPr>
          <a:lstStyle/>
          <a:p>
            <a:r>
              <a:rPr lang="en-US" sz="2700" smtClean="0">
                <a:solidFill>
                  <a:srgbClr val="000000"/>
                </a:solidFill>
                <a:latin typeface="Arial - 36"/>
              </a:rPr>
              <a:t>E</a:t>
            </a:r>
            <a:endParaRPr lang="en-US" sz="2700">
              <a:solidFill>
                <a:srgbClr val="000000"/>
              </a:solidFill>
              <a:latin typeface="Arial - 36"/>
            </a:endParaRPr>
          </a:p>
        </p:txBody>
      </p:sp>
      <p:sp>
        <p:nvSpPr>
          <p:cNvPr id="22" name="TextBox 21"/>
          <p:cNvSpPr txBox="1"/>
          <p:nvPr/>
        </p:nvSpPr>
        <p:spPr>
          <a:xfrm>
            <a:off x="8597900" y="4457700"/>
            <a:ext cx="406273" cy="507831"/>
          </a:xfrm>
          <a:prstGeom prst="rect">
            <a:avLst/>
          </a:prstGeom>
          <a:noFill/>
        </p:spPr>
        <p:txBody>
          <a:bodyPr vert="horz" rtlCol="0">
            <a:spAutoFit/>
          </a:bodyPr>
          <a:lstStyle/>
          <a:p>
            <a:r>
              <a:rPr lang="en-US" sz="2700" smtClean="0">
                <a:solidFill>
                  <a:srgbClr val="000000"/>
                </a:solidFill>
                <a:latin typeface="Arial - 36"/>
              </a:rPr>
              <a:t>F</a:t>
            </a:r>
            <a:endParaRPr lang="en-US" sz="2700">
              <a:solidFill>
                <a:srgbClr val="000000"/>
              </a:solidFill>
              <a:latin typeface="Arial - 36"/>
            </a:endParaRPr>
          </a:p>
        </p:txBody>
      </p:sp>
      <p:sp>
        <p:nvSpPr>
          <p:cNvPr id="23" name="TextBox 22"/>
          <p:cNvSpPr txBox="1"/>
          <p:nvPr/>
        </p:nvSpPr>
        <p:spPr>
          <a:xfrm>
            <a:off x="4610100" y="2298700"/>
            <a:ext cx="394005" cy="507831"/>
          </a:xfrm>
          <a:prstGeom prst="rect">
            <a:avLst/>
          </a:prstGeom>
          <a:noFill/>
        </p:spPr>
        <p:txBody>
          <a:bodyPr vert="horz" rtlCol="0">
            <a:spAutoFit/>
          </a:bodyPr>
          <a:lstStyle/>
          <a:p>
            <a:r>
              <a:rPr lang="en-US" sz="2700" smtClean="0">
                <a:solidFill>
                  <a:srgbClr val="000000"/>
                </a:solidFill>
                <a:latin typeface="Arial - 36"/>
              </a:rPr>
              <a:t>~</a:t>
            </a:r>
            <a:endParaRPr lang="en-US" sz="2700">
              <a:solidFill>
                <a:srgbClr val="000000"/>
              </a:solidFill>
              <a:latin typeface="Arial - 36"/>
            </a:endParaRPr>
          </a:p>
        </p:txBody>
      </p:sp>
      <p:sp>
        <p:nvSpPr>
          <p:cNvPr id="24" name="TextBox 23"/>
          <p:cNvSpPr txBox="1"/>
          <p:nvPr/>
        </p:nvSpPr>
        <p:spPr>
          <a:xfrm>
            <a:off x="2273300" y="2298700"/>
            <a:ext cx="381279" cy="507831"/>
          </a:xfrm>
          <a:prstGeom prst="rect">
            <a:avLst/>
          </a:prstGeom>
          <a:noFill/>
        </p:spPr>
        <p:txBody>
          <a:bodyPr vert="horz" rtlCol="0">
            <a:spAutoFit/>
          </a:bodyPr>
          <a:lstStyle/>
          <a:p>
            <a:r>
              <a:rPr lang="en-US" sz="2700" smtClean="0">
                <a:solidFill>
                  <a:srgbClr val="000000"/>
                </a:solidFill>
                <a:latin typeface="Arial - 36"/>
              </a:rPr>
              <a:t>2</a:t>
            </a:r>
            <a:endParaRPr lang="en-US" sz="2700">
              <a:solidFill>
                <a:srgbClr val="000000"/>
              </a:solidFill>
              <a:latin typeface="Arial - 36"/>
            </a:endParaRPr>
          </a:p>
        </p:txBody>
      </p:sp>
      <p:sp>
        <p:nvSpPr>
          <p:cNvPr id="25" name="TextBox 24"/>
          <p:cNvSpPr txBox="1"/>
          <p:nvPr/>
        </p:nvSpPr>
        <p:spPr>
          <a:xfrm>
            <a:off x="3378200" y="3479800"/>
            <a:ext cx="381279" cy="507831"/>
          </a:xfrm>
          <a:prstGeom prst="rect">
            <a:avLst/>
          </a:prstGeom>
          <a:noFill/>
        </p:spPr>
        <p:txBody>
          <a:bodyPr vert="horz" rtlCol="0">
            <a:spAutoFit/>
          </a:bodyPr>
          <a:lstStyle/>
          <a:p>
            <a:r>
              <a:rPr lang="en-US" sz="2700" smtClean="0">
                <a:solidFill>
                  <a:srgbClr val="000000"/>
                </a:solidFill>
                <a:latin typeface="Arial - 36"/>
              </a:rPr>
              <a:t>4</a:t>
            </a:r>
            <a:endParaRPr lang="en-US" sz="2700">
              <a:solidFill>
                <a:srgbClr val="000000"/>
              </a:solidFill>
              <a:latin typeface="Arial - 36"/>
            </a:endParaRPr>
          </a:p>
        </p:txBody>
      </p:sp>
      <p:sp>
        <p:nvSpPr>
          <p:cNvPr id="26" name="TextBox 25"/>
          <p:cNvSpPr txBox="1"/>
          <p:nvPr/>
        </p:nvSpPr>
        <p:spPr>
          <a:xfrm>
            <a:off x="3594100" y="2197100"/>
            <a:ext cx="381279"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27" name="TextBox 26"/>
          <p:cNvSpPr txBox="1"/>
          <p:nvPr/>
        </p:nvSpPr>
        <p:spPr>
          <a:xfrm>
            <a:off x="5321300" y="2959100"/>
            <a:ext cx="381279"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28" name="TextBox 27"/>
          <p:cNvSpPr txBox="1"/>
          <p:nvPr/>
        </p:nvSpPr>
        <p:spPr>
          <a:xfrm>
            <a:off x="6934200" y="4610100"/>
            <a:ext cx="635533" cy="507831"/>
          </a:xfrm>
          <a:prstGeom prst="rect">
            <a:avLst/>
          </a:prstGeom>
          <a:noFill/>
        </p:spPr>
        <p:txBody>
          <a:bodyPr vert="horz" rtlCol="0">
            <a:spAutoFit/>
          </a:bodyPr>
          <a:lstStyle/>
          <a:p>
            <a:r>
              <a:rPr lang="en-US" sz="2700" smtClean="0">
                <a:solidFill>
                  <a:srgbClr val="000000"/>
                </a:solidFill>
                <a:latin typeface="Arial - 36"/>
              </a:rPr>
              <a:t>12</a:t>
            </a:r>
            <a:endParaRPr lang="en-US" sz="2700">
              <a:solidFill>
                <a:srgbClr val="000000"/>
              </a:solidFill>
              <a:latin typeface="Arial - 36"/>
            </a:endParaRPr>
          </a:p>
        </p:txBody>
      </p:sp>
      <p:sp>
        <p:nvSpPr>
          <p:cNvPr id="29" name="TextBox 28"/>
          <p:cNvSpPr txBox="1"/>
          <p:nvPr/>
        </p:nvSpPr>
        <p:spPr>
          <a:xfrm>
            <a:off x="7226300" y="2590800"/>
            <a:ext cx="635533" cy="507831"/>
          </a:xfrm>
          <a:prstGeom prst="rect">
            <a:avLst/>
          </a:prstGeom>
          <a:noFill/>
        </p:spPr>
        <p:txBody>
          <a:bodyPr vert="horz" rtlCol="0">
            <a:spAutoFit/>
          </a:bodyPr>
          <a:lstStyle/>
          <a:p>
            <a:r>
              <a:rPr lang="en-US" sz="2700" smtClean="0">
                <a:solidFill>
                  <a:srgbClr val="000000"/>
                </a:solidFill>
                <a:latin typeface="Arial - 36"/>
              </a:rPr>
              <a:t>18</a:t>
            </a:r>
            <a:endParaRPr lang="en-US" sz="2700">
              <a:solidFill>
                <a:srgbClr val="000000"/>
              </a:solidFill>
              <a:latin typeface="Arial - 36"/>
            </a:endParaRPr>
          </a:p>
        </p:txBody>
      </p:sp>
      <p:sp>
        <p:nvSpPr>
          <p:cNvPr id="30" name="TextBox 29"/>
          <p:cNvSpPr txBox="1"/>
          <p:nvPr/>
        </p:nvSpPr>
        <p:spPr>
          <a:xfrm>
            <a:off x="7912100" y="177800"/>
            <a:ext cx="2157730" cy="1754326"/>
          </a:xfrm>
          <a:prstGeom prst="rect">
            <a:avLst/>
          </a:prstGeom>
          <a:noFill/>
        </p:spPr>
        <p:txBody>
          <a:bodyPr vert="horz" rtlCol="0">
            <a:spAutoFit/>
          </a:bodyPr>
          <a:lstStyle/>
          <a:p>
            <a:pPr algn="ctr"/>
            <a:r>
              <a:rPr lang="en-US" sz="2700" smtClean="0">
                <a:solidFill>
                  <a:srgbClr val="000000"/>
                </a:solidFill>
                <a:latin typeface="Arial - 36"/>
              </a:rPr>
              <a:t>What is  the scale  factor  from ABC  to DEF?</a:t>
            </a:r>
            <a:endParaRPr lang="en-US" sz="2700">
              <a:solidFill>
                <a:srgbClr val="000000"/>
              </a:solidFill>
              <a:latin typeface="Arial - 36"/>
            </a:endParaRPr>
          </a:p>
        </p:txBody>
      </p:sp>
    </p:spTree>
    <p:extLst>
      <p:ext uri="{BB962C8B-B14F-4D97-AF65-F5344CB8AC3E}">
        <p14:creationId xmlns:p14="http://schemas.microsoft.com/office/powerpoint/2010/main" val="213548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505587" y="158369"/>
            <a:ext cx="8949182" cy="1138682"/>
            <a:chOff x="505587" y="158369"/>
            <a:chExt cx="8949182" cy="1138682"/>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5587" y="158369"/>
              <a:ext cx="8949182" cy="1138682"/>
            </a:xfrm>
            <a:prstGeom prst="rect">
              <a:avLst/>
            </a:prstGeom>
            <a:solidFill>
              <a:scrgbClr r="0" g="0" b="0">
                <a:alpha val="0"/>
              </a:scrgbClr>
            </a:solidFill>
          </p:spPr>
        </p:pic>
        <p:sp>
          <p:nvSpPr>
            <p:cNvPr id="3" name="TextBox 2"/>
            <p:cNvSpPr txBox="1"/>
            <p:nvPr/>
          </p:nvSpPr>
          <p:spPr>
            <a:xfrm>
              <a:off x="1333500" y="292100"/>
              <a:ext cx="7340600" cy="677108"/>
            </a:xfrm>
            <a:prstGeom prst="rect">
              <a:avLst/>
            </a:prstGeom>
            <a:noFill/>
          </p:spPr>
          <p:txBody>
            <a:bodyPr vert="horz" rtlCol="0">
              <a:spAutoFit/>
            </a:bodyPr>
            <a:lstStyle/>
            <a:p>
              <a:pPr algn="ctr"/>
              <a:r>
                <a:rPr lang="en-US" sz="3800" smtClean="0">
                  <a:solidFill>
                    <a:srgbClr val="000000"/>
                  </a:solidFill>
                  <a:latin typeface="Chalkboard - 51"/>
                </a:rPr>
                <a:t>Lesson Notes</a:t>
              </a:r>
              <a:endParaRPr lang="en-US" sz="3800">
                <a:solidFill>
                  <a:srgbClr val="000000"/>
                </a:solidFill>
                <a:latin typeface="Chalkboard - 51"/>
              </a:endParaRPr>
            </a:p>
          </p:txBody>
        </p:sp>
        <p:sp>
          <p:nvSpPr>
            <p:cNvPr id="4" name="TextBox 3"/>
            <p:cNvSpPr txBox="1"/>
            <p:nvPr/>
          </p:nvSpPr>
          <p:spPr>
            <a:xfrm>
              <a:off x="1308100" y="241300"/>
              <a:ext cx="7340600" cy="677108"/>
            </a:xfrm>
            <a:prstGeom prst="rect">
              <a:avLst/>
            </a:prstGeom>
            <a:noFill/>
          </p:spPr>
          <p:txBody>
            <a:bodyPr vert="horz" rtlCol="0">
              <a:spAutoFit/>
            </a:bodyPr>
            <a:lstStyle/>
            <a:p>
              <a:pPr algn="ctr"/>
              <a:r>
                <a:rPr lang="en-US" sz="3800" smtClean="0">
                  <a:solidFill>
                    <a:srgbClr val="FFD700"/>
                  </a:solidFill>
                  <a:latin typeface="Chalkboard - 51"/>
                </a:rPr>
                <a:t>Lesson Notes</a:t>
              </a:r>
              <a:endParaRPr lang="en-US" sz="3800">
                <a:solidFill>
                  <a:srgbClr val="FFD700"/>
                </a:solidFill>
                <a:latin typeface="Chalkboard - 51"/>
              </a:endParaRPr>
            </a:p>
          </p:txBody>
        </p:sp>
      </p:gr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629400" y="1536700"/>
            <a:ext cx="3251454" cy="2481961"/>
          </a:xfrm>
          <a:prstGeom prst="rect">
            <a:avLst/>
          </a:prstGeom>
          <a:solidFill>
            <a:scrgbClr r="0" g="0" b="0">
              <a:alpha val="0"/>
            </a:scrgbClr>
          </a:solidFill>
        </p:spPr>
      </p:pic>
      <p:sp>
        <p:nvSpPr>
          <p:cNvPr id="7" name="TextBox 6"/>
          <p:cNvSpPr txBox="1"/>
          <p:nvPr/>
        </p:nvSpPr>
        <p:spPr>
          <a:xfrm>
            <a:off x="152400" y="1587500"/>
            <a:ext cx="6350000" cy="3493264"/>
          </a:xfrm>
          <a:prstGeom prst="rect">
            <a:avLst/>
          </a:prstGeom>
          <a:noFill/>
        </p:spPr>
        <p:txBody>
          <a:bodyPr vert="horz" rtlCol="0">
            <a:spAutoFit/>
          </a:bodyPr>
          <a:lstStyle/>
          <a:p>
            <a:r>
              <a:rPr lang="en-US" sz="1300" smtClean="0">
                <a:solidFill>
                  <a:srgbClr val="000000"/>
                </a:solidFill>
                <a:latin typeface="Chalkboard - 18"/>
              </a:rPr>
              <a:t>Directions for using this Smartboard Jeopardy template.</a:t>
            </a:r>
          </a:p>
          <a:p>
            <a:endParaRPr lang="en-US" sz="1300" smtClean="0">
              <a:solidFill>
                <a:srgbClr val="000000"/>
              </a:solidFill>
              <a:latin typeface="Chalkboard - 18"/>
            </a:endParaRPr>
          </a:p>
          <a:p>
            <a:r>
              <a:rPr lang="en-US" sz="1300" smtClean="0">
                <a:solidFill>
                  <a:srgbClr val="000000"/>
                </a:solidFill>
                <a:latin typeface="Chalkboard - 18"/>
              </a:rPr>
              <a:t>Double click on the Category names to edit and change.</a:t>
            </a:r>
          </a:p>
          <a:p>
            <a:r>
              <a:rPr lang="en-US" sz="1300" smtClean="0">
                <a:solidFill>
                  <a:srgbClr val="000000"/>
                </a:solidFill>
                <a:latin typeface="Chalkboard - 18"/>
              </a:rPr>
              <a:t> </a:t>
            </a:r>
          </a:p>
          <a:p>
            <a:r>
              <a:rPr lang="en-US" sz="1300" smtClean="0">
                <a:solidFill>
                  <a:srgbClr val="000000"/>
                </a:solidFill>
                <a:latin typeface="Chalkboard - 18"/>
              </a:rPr>
              <a:t>Edit each of the Question pages with the Question and   Answer.  You must move the purple reveal box to enter the   correct response, then move the reveal box over the   answer until it is covered. After all questions are entered   Save As ... and give it another name.  This helps preserve   the template.</a:t>
            </a:r>
          </a:p>
          <a:p>
            <a:r>
              <a:rPr lang="en-US" sz="1300" smtClean="0">
                <a:solidFill>
                  <a:srgbClr val="000000"/>
                </a:solidFill>
                <a:latin typeface="Chalkboard - 18"/>
              </a:rPr>
              <a:t> </a:t>
            </a:r>
          </a:p>
          <a:p>
            <a:r>
              <a:rPr lang="en-US" sz="1300" smtClean="0">
                <a:solidFill>
                  <a:srgbClr val="000000"/>
                </a:solidFill>
                <a:latin typeface="Chalkboard - 18"/>
              </a:rPr>
              <a:t>The blank purple button in the center of the Jeopardy   board is an Infinite Cloner and is used to place over the   question button when you return to the Jeopardy Board.    This shows that this button has been chosen and can not   be chosen again.</a:t>
            </a:r>
          </a:p>
          <a:p>
            <a:r>
              <a:rPr lang="en-US" sz="1300" smtClean="0">
                <a:solidFill>
                  <a:srgbClr val="000000"/>
                </a:solidFill>
                <a:latin typeface="Chalkboard - 18"/>
              </a:rPr>
              <a:t> </a:t>
            </a:r>
          </a:p>
          <a:p>
            <a:r>
              <a:rPr lang="en-US" sz="1300" smtClean="0">
                <a:solidFill>
                  <a:srgbClr val="000000"/>
                </a:solidFill>
                <a:latin typeface="Chalkboard - 18"/>
              </a:rPr>
              <a:t>The white cells are for the score keeper to keep score of   the teams.  Drag the numbers to the cell to change score.    Drag the white rectangle to the cell to delete score.</a:t>
            </a:r>
            <a:endParaRPr lang="en-US" sz="1300">
              <a:solidFill>
                <a:srgbClr val="000000"/>
              </a:solidFill>
              <a:latin typeface="Chalkboard - 18"/>
            </a:endParaRPr>
          </a:p>
        </p:txBody>
      </p:sp>
      <p:cxnSp>
        <p:nvCxnSpPr>
          <p:cNvPr id="8" name="Straight Connector 7"/>
          <p:cNvCxnSpPr/>
          <p:nvPr/>
        </p:nvCxnSpPr>
        <p:spPr>
          <a:xfrm>
            <a:off x="4292600" y="2476500"/>
            <a:ext cx="2120900" cy="0"/>
          </a:xfrm>
          <a:prstGeom prst="line">
            <a:avLst/>
          </a:prstGeom>
          <a:ln w="76200" cap="flat" cmpd="sng" algn="ctr">
            <a:solidFill>
              <a:srgbClr val="FF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5200" y="2336800"/>
            <a:ext cx="1739900" cy="2527300"/>
          </a:xfrm>
          <a:prstGeom prst="line">
            <a:avLst/>
          </a:prstGeom>
          <a:ln w="76200" cap="flat" cmpd="sng" algn="ctr">
            <a:solidFill>
              <a:srgbClr val="FF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531100" y="4533900"/>
            <a:ext cx="1471422" cy="1099820"/>
          </a:xfrm>
          <a:prstGeom prst="rect">
            <a:avLst/>
          </a:prstGeom>
          <a:solidFill>
            <a:scrgbClr r="0" g="0" b="0">
              <a:alpha val="0"/>
            </a:scrgbClr>
          </a:solidFill>
        </p:spPr>
      </p:pic>
      <p:grpSp>
        <p:nvGrpSpPr>
          <p:cNvPr id="13" name="Group 12"/>
          <p:cNvGrpSpPr/>
          <p:nvPr/>
        </p:nvGrpSpPr>
        <p:grpSpPr>
          <a:xfrm>
            <a:off x="6591300" y="6159500"/>
            <a:ext cx="2863469" cy="1024128"/>
            <a:chOff x="6591300" y="6159500"/>
            <a:chExt cx="2863469" cy="1024128"/>
          </a:xfrm>
        </p:grpSpPr>
        <p:pic>
          <p:nvPicPr>
            <p:cNvPr id="11" name="Picture 10">
              <a:hlinkClick r:id="rId5" action="ppaction://hlinksldjump"/>
            </p:cNvPr>
            <p:cNvPicPr>
              <a:picLocks/>
            </p:cNvPicPr>
            <p:nvPr/>
          </p:nvPicPr>
          <p:blipFill>
            <a:blip r:embed="rId6">
              <a:extLst>
                <a:ext uri="{28A0092B-C50C-407E-A947-70E740481C1C}">
                  <a14:useLocalDpi xmlns:a14="http://schemas.microsoft.com/office/drawing/2010/main" val="0"/>
                </a:ext>
              </a:extLst>
            </a:blip>
            <a:stretch>
              <a:fillRect/>
            </a:stretch>
          </p:blipFill>
          <p:spPr>
            <a:xfrm>
              <a:off x="6591300" y="6159500"/>
              <a:ext cx="2863469" cy="1024128"/>
            </a:xfrm>
            <a:prstGeom prst="rect">
              <a:avLst/>
            </a:prstGeom>
            <a:solidFill>
              <a:scrgbClr r="0" g="0" b="0">
                <a:alpha val="0"/>
              </a:scrgbClr>
            </a:solidFill>
          </p:spPr>
        </p:pic>
        <p:sp>
          <p:nvSpPr>
            <p:cNvPr id="12" name="TextBox 11">
              <a:hlinkClick r:id="rId5" action="ppaction://hlinksldjump"/>
            </p:cNvPr>
            <p:cNvSpPr txBox="1"/>
            <p:nvPr/>
          </p:nvSpPr>
          <p:spPr>
            <a:xfrm>
              <a:off x="6845300" y="6464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grpSp>
        <p:nvGrpSpPr>
          <p:cNvPr id="16" name="Group 15"/>
          <p:cNvGrpSpPr/>
          <p:nvPr/>
        </p:nvGrpSpPr>
        <p:grpSpPr>
          <a:xfrm>
            <a:off x="6629400" y="1587500"/>
            <a:ext cx="3235071" cy="749300"/>
            <a:chOff x="6629400" y="1587500"/>
            <a:chExt cx="3235071" cy="749300"/>
          </a:xfrm>
        </p:grpSpPr>
        <p:pic>
          <p:nvPicPr>
            <p:cNvPr id="14" name="Picture 1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889238" y="1600200"/>
              <a:ext cx="975233" cy="736600"/>
            </a:xfrm>
            <a:prstGeom prst="rect">
              <a:avLst/>
            </a:prstGeom>
            <a:solidFill>
              <a:scrgbClr r="0" g="0" b="0">
                <a:alpha val="0"/>
              </a:scrgbClr>
            </a:solidFill>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29400" y="1587500"/>
              <a:ext cx="994283" cy="745617"/>
            </a:xfrm>
            <a:prstGeom prst="rect">
              <a:avLst/>
            </a:prstGeom>
            <a:solidFill>
              <a:scrgbClr r="0" g="0" b="0">
                <a:alpha val="0"/>
              </a:scrgbClr>
            </a:solidFill>
          </p:spPr>
        </p:pic>
      </p:grpSp>
      <p:sp>
        <p:nvSpPr>
          <p:cNvPr id="17" name="Oval 16"/>
          <p:cNvSpPr/>
          <p:nvPr/>
        </p:nvSpPr>
        <p:spPr>
          <a:xfrm>
            <a:off x="6502400" y="2247900"/>
            <a:ext cx="889000" cy="393700"/>
          </a:xfrm>
          <a:prstGeom prst="ellipse">
            <a:avLst/>
          </a:prstGeom>
          <a:solidFill>
            <a:schemeClr val="accent1">
              <a:alpha val="1000"/>
            </a:schemeClr>
          </a:solidFill>
          <a:ln w="381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6159500" y="2476500"/>
            <a:ext cx="2997200" cy="4195064"/>
          </a:xfrm>
          <a:prstGeom prst="line">
            <a:avLst/>
          </a:prstGeom>
          <a:ln w="76200" cap="flat" cmpd="sng" algn="ctr">
            <a:solidFill>
              <a:srgbClr val="FF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7677150" y="1981200"/>
            <a:ext cx="164212" cy="234951"/>
          </a:xfrm>
          <a:custGeom>
            <a:avLst/>
            <a:gdLst/>
            <a:ahLst/>
            <a:cxnLst/>
            <a:rect l="0" t="0" r="0" b="0"/>
            <a:pathLst>
              <a:path w="164212" h="234951">
                <a:moveTo>
                  <a:pt x="0" y="0"/>
                </a:moveTo>
                <a:lnTo>
                  <a:pt x="164211" y="0"/>
                </a:lnTo>
                <a:lnTo>
                  <a:pt x="164211" y="234950"/>
                </a:lnTo>
                <a:lnTo>
                  <a:pt x="0" y="23495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636508" y="1987550"/>
            <a:ext cx="164212" cy="234951"/>
          </a:xfrm>
          <a:custGeom>
            <a:avLst/>
            <a:gdLst/>
            <a:ahLst/>
            <a:cxnLst/>
            <a:rect l="0" t="0" r="0" b="0"/>
            <a:pathLst>
              <a:path w="164212" h="234951">
                <a:moveTo>
                  <a:pt x="0" y="0"/>
                </a:moveTo>
                <a:lnTo>
                  <a:pt x="164211" y="0"/>
                </a:lnTo>
                <a:lnTo>
                  <a:pt x="164211" y="234950"/>
                </a:lnTo>
                <a:lnTo>
                  <a:pt x="0" y="23495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772400" y="1930400"/>
            <a:ext cx="889000" cy="393700"/>
          </a:xfrm>
          <a:prstGeom prst="ellipse">
            <a:avLst/>
          </a:prstGeom>
          <a:solidFill>
            <a:schemeClr val="accent1">
              <a:alpha val="1000"/>
            </a:schemeClr>
          </a:solidFill>
          <a:ln w="381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705850" y="1498600"/>
            <a:ext cx="1362456" cy="952500"/>
          </a:xfrm>
          <a:prstGeom prst="ellipse">
            <a:avLst/>
          </a:prstGeom>
          <a:solidFill>
            <a:schemeClr val="accent1">
              <a:alpha val="1000"/>
            </a:schemeClr>
          </a:solidFill>
          <a:ln w="381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97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145159" cy="446276"/>
          </a:xfrm>
          <a:prstGeom prst="rect">
            <a:avLst/>
          </a:prstGeom>
          <a:noFill/>
        </p:spPr>
        <p:txBody>
          <a:bodyPr vert="horz" rtlCol="0">
            <a:spAutoFit/>
          </a:bodyPr>
          <a:lstStyle/>
          <a:p>
            <a:r>
              <a:rPr lang="en-US" sz="2300" smtClean="0">
                <a:solidFill>
                  <a:srgbClr val="000000"/>
                </a:solidFill>
                <a:latin typeface="Chalkboard - 31"/>
              </a:rPr>
              <a:t>x=8</a:t>
            </a:r>
            <a:endParaRPr lang="en-US" sz="2300">
              <a:solidFill>
                <a:srgbClr val="000000"/>
              </a:solidFill>
              <a:latin typeface="Chalkboard - 31"/>
            </a:endParaRPr>
          </a:p>
        </p:txBody>
      </p:sp>
      <p:grpSp>
        <p:nvGrpSpPr>
          <p:cNvPr id="14" name="Group 13"/>
          <p:cNvGrpSpPr/>
          <p:nvPr/>
        </p:nvGrpSpPr>
        <p:grpSpPr>
          <a:xfrm>
            <a:off x="596886" y="4902200"/>
            <a:ext cx="4864101" cy="2654301"/>
            <a:chOff x="190500" y="4597400"/>
            <a:chExt cx="4864101" cy="2654301"/>
          </a:xfrm>
        </p:grpSpPr>
        <p:sp>
          <p:nvSpPr>
            <p:cNvPr id="9" name="Freeform 8"/>
            <p:cNvSpPr/>
            <p:nvPr/>
          </p:nvSpPr>
          <p:spPr>
            <a:xfrm>
              <a:off x="241300" y="4648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90500" y="4597400"/>
              <a:ext cx="4833112" cy="2625090"/>
            </a:xfrm>
            <a:prstGeom prst="rect">
              <a:avLst/>
            </a:prstGeom>
            <a:solidFill>
              <a:scrgbClr r="0" g="0" b="0">
                <a:alpha val="0"/>
              </a:scrgbClr>
            </a:solidFill>
          </p:spPr>
        </p:pic>
        <p:grpSp>
          <p:nvGrpSpPr>
            <p:cNvPr id="13" name="Group 12"/>
            <p:cNvGrpSpPr/>
            <p:nvPr/>
          </p:nvGrpSpPr>
          <p:grpSpPr>
            <a:xfrm>
              <a:off x="254000" y="6832600"/>
              <a:ext cx="2201672" cy="333177"/>
              <a:chOff x="254000" y="6832600"/>
              <a:chExt cx="2201672" cy="333177"/>
            </a:xfrm>
          </p:grpSpPr>
          <p:sp>
            <p:nvSpPr>
              <p:cNvPr id="11" name="TextBox 10"/>
              <p:cNvSpPr txBox="1"/>
              <p:nvPr/>
            </p:nvSpPr>
            <p:spPr>
              <a:xfrm>
                <a:off x="266700" y="6858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54000" y="6832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4184142" y="2039112"/>
            <a:ext cx="1598423" cy="1598296"/>
          </a:xfrm>
          <a:custGeom>
            <a:avLst/>
            <a:gdLst/>
            <a:ahLst/>
            <a:cxnLst/>
            <a:rect l="0" t="0" r="0" b="0"/>
            <a:pathLst>
              <a:path w="1598423" h="1598296">
                <a:moveTo>
                  <a:pt x="0" y="0"/>
                </a:moveTo>
                <a:lnTo>
                  <a:pt x="1598422" y="1598295"/>
                </a:lnTo>
                <a:lnTo>
                  <a:pt x="0" y="159829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219823" y="1927606"/>
            <a:ext cx="2750567" cy="2750694"/>
          </a:xfrm>
          <a:custGeom>
            <a:avLst/>
            <a:gdLst/>
            <a:ahLst/>
            <a:cxnLst/>
            <a:rect l="0" t="0" r="0" b="0"/>
            <a:pathLst>
              <a:path w="2750567" h="2750694">
                <a:moveTo>
                  <a:pt x="0" y="0"/>
                </a:moveTo>
                <a:lnTo>
                  <a:pt x="2750566" y="2750693"/>
                </a:lnTo>
                <a:lnTo>
                  <a:pt x="0" y="2750693"/>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73500" y="3797300"/>
            <a:ext cx="431952" cy="507831"/>
          </a:xfrm>
          <a:prstGeom prst="rect">
            <a:avLst/>
          </a:prstGeom>
          <a:noFill/>
        </p:spPr>
        <p:txBody>
          <a:bodyPr vert="horz" rtlCol="0">
            <a:spAutoFit/>
          </a:bodyPr>
          <a:lstStyle/>
          <a:p>
            <a:r>
              <a:rPr lang="en-US" sz="2700" smtClean="0">
                <a:solidFill>
                  <a:srgbClr val="000000"/>
                </a:solidFill>
                <a:latin typeface="Arial - 36"/>
              </a:rPr>
              <a:t>A</a:t>
            </a:r>
            <a:endParaRPr lang="en-US" sz="2700">
              <a:solidFill>
                <a:srgbClr val="000000"/>
              </a:solidFill>
              <a:latin typeface="Arial - 36"/>
            </a:endParaRPr>
          </a:p>
        </p:txBody>
      </p:sp>
      <p:sp>
        <p:nvSpPr>
          <p:cNvPr id="18" name="TextBox 17"/>
          <p:cNvSpPr txBox="1"/>
          <p:nvPr/>
        </p:nvSpPr>
        <p:spPr>
          <a:xfrm>
            <a:off x="5549900" y="3771900"/>
            <a:ext cx="457174" cy="507831"/>
          </a:xfrm>
          <a:prstGeom prst="rect">
            <a:avLst/>
          </a:prstGeom>
          <a:noFill/>
        </p:spPr>
        <p:txBody>
          <a:bodyPr vert="horz" rtlCol="0">
            <a:spAutoFit/>
          </a:bodyPr>
          <a:lstStyle/>
          <a:p>
            <a:r>
              <a:rPr lang="en-US" sz="2700" smtClean="0">
                <a:solidFill>
                  <a:srgbClr val="000000"/>
                </a:solidFill>
                <a:latin typeface="Arial - 36"/>
              </a:rPr>
              <a:t>C</a:t>
            </a:r>
            <a:endParaRPr lang="en-US" sz="2700">
              <a:solidFill>
                <a:srgbClr val="000000"/>
              </a:solidFill>
              <a:latin typeface="Arial - 36"/>
            </a:endParaRPr>
          </a:p>
        </p:txBody>
      </p:sp>
      <p:sp>
        <p:nvSpPr>
          <p:cNvPr id="19" name="TextBox 18"/>
          <p:cNvSpPr txBox="1"/>
          <p:nvPr/>
        </p:nvSpPr>
        <p:spPr>
          <a:xfrm>
            <a:off x="3924300" y="1651000"/>
            <a:ext cx="431952" cy="507831"/>
          </a:xfrm>
          <a:prstGeom prst="rect">
            <a:avLst/>
          </a:prstGeom>
          <a:noFill/>
        </p:spPr>
        <p:txBody>
          <a:bodyPr vert="horz" rtlCol="0">
            <a:spAutoFit/>
          </a:bodyPr>
          <a:lstStyle/>
          <a:p>
            <a:r>
              <a:rPr lang="en-US" sz="2700" smtClean="0">
                <a:solidFill>
                  <a:srgbClr val="000000"/>
                </a:solidFill>
                <a:latin typeface="Arial - 36"/>
              </a:rPr>
              <a:t>B</a:t>
            </a:r>
            <a:endParaRPr lang="en-US" sz="2700">
              <a:solidFill>
                <a:srgbClr val="000000"/>
              </a:solidFill>
              <a:latin typeface="Arial - 36"/>
            </a:endParaRPr>
          </a:p>
        </p:txBody>
      </p:sp>
      <p:sp>
        <p:nvSpPr>
          <p:cNvPr id="20" name="TextBox 19"/>
          <p:cNvSpPr txBox="1"/>
          <p:nvPr/>
        </p:nvSpPr>
        <p:spPr>
          <a:xfrm>
            <a:off x="7023100" y="4749800"/>
            <a:ext cx="457174" cy="507831"/>
          </a:xfrm>
          <a:prstGeom prst="rect">
            <a:avLst/>
          </a:prstGeom>
          <a:noFill/>
        </p:spPr>
        <p:txBody>
          <a:bodyPr vert="horz" rtlCol="0">
            <a:spAutoFit/>
          </a:bodyPr>
          <a:lstStyle/>
          <a:p>
            <a:r>
              <a:rPr lang="en-US" sz="2700" smtClean="0">
                <a:solidFill>
                  <a:srgbClr val="000000"/>
                </a:solidFill>
                <a:latin typeface="Arial - 36"/>
              </a:rPr>
              <a:t>D</a:t>
            </a:r>
            <a:endParaRPr lang="en-US" sz="2700">
              <a:solidFill>
                <a:srgbClr val="000000"/>
              </a:solidFill>
              <a:latin typeface="Arial - 36"/>
            </a:endParaRPr>
          </a:p>
        </p:txBody>
      </p:sp>
      <p:sp>
        <p:nvSpPr>
          <p:cNvPr id="21" name="TextBox 20"/>
          <p:cNvSpPr txBox="1"/>
          <p:nvPr/>
        </p:nvSpPr>
        <p:spPr>
          <a:xfrm>
            <a:off x="6819900" y="1536700"/>
            <a:ext cx="431953" cy="507831"/>
          </a:xfrm>
          <a:prstGeom prst="rect">
            <a:avLst/>
          </a:prstGeom>
          <a:noFill/>
        </p:spPr>
        <p:txBody>
          <a:bodyPr vert="horz" rtlCol="0">
            <a:spAutoFit/>
          </a:bodyPr>
          <a:lstStyle/>
          <a:p>
            <a:r>
              <a:rPr lang="en-US" sz="2700" smtClean="0">
                <a:solidFill>
                  <a:srgbClr val="000000"/>
                </a:solidFill>
                <a:latin typeface="Arial - 36"/>
              </a:rPr>
              <a:t>E</a:t>
            </a:r>
            <a:endParaRPr lang="en-US" sz="2700">
              <a:solidFill>
                <a:srgbClr val="000000"/>
              </a:solidFill>
              <a:latin typeface="Arial - 36"/>
            </a:endParaRPr>
          </a:p>
        </p:txBody>
      </p:sp>
      <p:sp>
        <p:nvSpPr>
          <p:cNvPr id="22" name="TextBox 21"/>
          <p:cNvSpPr txBox="1"/>
          <p:nvPr/>
        </p:nvSpPr>
        <p:spPr>
          <a:xfrm>
            <a:off x="5981700" y="2590800"/>
            <a:ext cx="394005" cy="507831"/>
          </a:xfrm>
          <a:prstGeom prst="rect">
            <a:avLst/>
          </a:prstGeom>
          <a:noFill/>
        </p:spPr>
        <p:txBody>
          <a:bodyPr vert="horz" rtlCol="0">
            <a:spAutoFit/>
          </a:bodyPr>
          <a:lstStyle/>
          <a:p>
            <a:r>
              <a:rPr lang="en-US" sz="2700" smtClean="0">
                <a:solidFill>
                  <a:srgbClr val="000000"/>
                </a:solidFill>
                <a:latin typeface="Arial - 36"/>
              </a:rPr>
              <a:t>~</a:t>
            </a:r>
            <a:endParaRPr lang="en-US" sz="2700">
              <a:solidFill>
                <a:srgbClr val="000000"/>
              </a:solidFill>
              <a:latin typeface="Arial - 36"/>
            </a:endParaRPr>
          </a:p>
        </p:txBody>
      </p:sp>
      <p:sp>
        <p:nvSpPr>
          <p:cNvPr id="23" name="TextBox 22"/>
          <p:cNvSpPr txBox="1"/>
          <p:nvPr/>
        </p:nvSpPr>
        <p:spPr>
          <a:xfrm>
            <a:off x="4749800" y="3771900"/>
            <a:ext cx="381279" cy="507831"/>
          </a:xfrm>
          <a:prstGeom prst="rect">
            <a:avLst/>
          </a:prstGeom>
          <a:noFill/>
        </p:spPr>
        <p:txBody>
          <a:bodyPr vert="horz" rtlCol="0">
            <a:spAutoFit/>
          </a:bodyPr>
          <a:lstStyle/>
          <a:p>
            <a:r>
              <a:rPr lang="en-US" sz="2700" smtClean="0">
                <a:solidFill>
                  <a:srgbClr val="000000"/>
                </a:solidFill>
                <a:latin typeface="Arial - 36"/>
              </a:rPr>
              <a:t>4</a:t>
            </a:r>
            <a:endParaRPr lang="en-US" sz="2700">
              <a:solidFill>
                <a:srgbClr val="000000"/>
              </a:solidFill>
              <a:latin typeface="Arial - 36"/>
            </a:endParaRPr>
          </a:p>
        </p:txBody>
      </p:sp>
      <p:sp>
        <p:nvSpPr>
          <p:cNvPr id="24" name="TextBox 23"/>
          <p:cNvSpPr txBox="1"/>
          <p:nvPr/>
        </p:nvSpPr>
        <p:spPr>
          <a:xfrm>
            <a:off x="4965700" y="2489200"/>
            <a:ext cx="381279" cy="507831"/>
          </a:xfrm>
          <a:prstGeom prst="rect">
            <a:avLst/>
          </a:prstGeom>
          <a:noFill/>
        </p:spPr>
        <p:txBody>
          <a:bodyPr vert="horz" rtlCol="0">
            <a:spAutoFit/>
          </a:bodyPr>
          <a:lstStyle/>
          <a:p>
            <a:r>
              <a:rPr lang="en-US" sz="2700" smtClean="0">
                <a:solidFill>
                  <a:srgbClr val="000000"/>
                </a:solidFill>
                <a:latin typeface="Arial - 36"/>
              </a:rPr>
              <a:t>5</a:t>
            </a:r>
            <a:endParaRPr lang="en-US" sz="2700">
              <a:solidFill>
                <a:srgbClr val="000000"/>
              </a:solidFill>
              <a:latin typeface="Arial - 36"/>
            </a:endParaRPr>
          </a:p>
        </p:txBody>
      </p:sp>
      <p:sp>
        <p:nvSpPr>
          <p:cNvPr id="25" name="TextBox 24"/>
          <p:cNvSpPr txBox="1"/>
          <p:nvPr/>
        </p:nvSpPr>
        <p:spPr>
          <a:xfrm>
            <a:off x="6692900" y="3251200"/>
            <a:ext cx="381279"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26" name="TextBox 25"/>
          <p:cNvSpPr txBox="1"/>
          <p:nvPr/>
        </p:nvSpPr>
        <p:spPr>
          <a:xfrm>
            <a:off x="8305800" y="4902200"/>
            <a:ext cx="355600" cy="507831"/>
          </a:xfrm>
          <a:prstGeom prst="rect">
            <a:avLst/>
          </a:prstGeom>
          <a:noFill/>
        </p:spPr>
        <p:txBody>
          <a:bodyPr vert="horz" rtlCol="0">
            <a:spAutoFit/>
          </a:bodyPr>
          <a:lstStyle/>
          <a:p>
            <a:r>
              <a:rPr lang="en-US" sz="2700" smtClean="0">
                <a:solidFill>
                  <a:srgbClr val="000000"/>
                </a:solidFill>
                <a:latin typeface="Arial - 36"/>
              </a:rPr>
              <a:t>x</a:t>
            </a:r>
            <a:endParaRPr lang="en-US" sz="2700">
              <a:solidFill>
                <a:srgbClr val="000000"/>
              </a:solidFill>
              <a:latin typeface="Arial - 36"/>
            </a:endParaRPr>
          </a:p>
        </p:txBody>
      </p:sp>
      <p:sp>
        <p:nvSpPr>
          <p:cNvPr id="27" name="TextBox 26"/>
          <p:cNvSpPr txBox="1"/>
          <p:nvPr/>
        </p:nvSpPr>
        <p:spPr>
          <a:xfrm>
            <a:off x="3721100" y="2641600"/>
            <a:ext cx="381279" cy="507831"/>
          </a:xfrm>
          <a:prstGeom prst="rect">
            <a:avLst/>
          </a:prstGeom>
          <a:noFill/>
        </p:spPr>
        <p:txBody>
          <a:bodyPr vert="horz" rtlCol="0">
            <a:spAutoFit/>
          </a:bodyPr>
          <a:lstStyle/>
          <a:p>
            <a:r>
              <a:rPr lang="en-US" sz="2700" smtClean="0">
                <a:solidFill>
                  <a:srgbClr val="000000"/>
                </a:solidFill>
                <a:latin typeface="Arial - 36"/>
              </a:rPr>
              <a:t>3</a:t>
            </a:r>
            <a:endParaRPr lang="en-US" sz="2700">
              <a:solidFill>
                <a:srgbClr val="000000"/>
              </a:solidFill>
              <a:latin typeface="Arial - 36"/>
            </a:endParaRPr>
          </a:p>
        </p:txBody>
      </p:sp>
      <p:sp>
        <p:nvSpPr>
          <p:cNvPr id="28" name="TextBox 27"/>
          <p:cNvSpPr txBox="1"/>
          <p:nvPr/>
        </p:nvSpPr>
        <p:spPr>
          <a:xfrm>
            <a:off x="9677400" y="4800600"/>
            <a:ext cx="406273" cy="507831"/>
          </a:xfrm>
          <a:prstGeom prst="rect">
            <a:avLst/>
          </a:prstGeom>
          <a:noFill/>
        </p:spPr>
        <p:txBody>
          <a:bodyPr vert="horz" rtlCol="0">
            <a:spAutoFit/>
          </a:bodyPr>
          <a:lstStyle/>
          <a:p>
            <a:r>
              <a:rPr lang="en-US" sz="2700" smtClean="0">
                <a:solidFill>
                  <a:srgbClr val="000000"/>
                </a:solidFill>
                <a:latin typeface="Arial - 36"/>
              </a:rPr>
              <a:t>F</a:t>
            </a:r>
            <a:endParaRPr lang="en-US" sz="2700">
              <a:solidFill>
                <a:srgbClr val="000000"/>
              </a:solidFill>
              <a:latin typeface="Arial - 36"/>
            </a:endParaRPr>
          </a:p>
        </p:txBody>
      </p:sp>
      <p:sp>
        <p:nvSpPr>
          <p:cNvPr id="29" name="TextBox 28"/>
          <p:cNvSpPr txBox="1"/>
          <p:nvPr/>
        </p:nvSpPr>
        <p:spPr>
          <a:xfrm>
            <a:off x="762000" y="1295400"/>
            <a:ext cx="2145411" cy="923330"/>
          </a:xfrm>
          <a:prstGeom prst="rect">
            <a:avLst/>
          </a:prstGeom>
          <a:noFill/>
        </p:spPr>
        <p:txBody>
          <a:bodyPr vert="horz" rtlCol="0">
            <a:spAutoFit/>
          </a:bodyPr>
          <a:lstStyle/>
          <a:p>
            <a:r>
              <a:rPr lang="en-US" sz="2700" smtClean="0">
                <a:solidFill>
                  <a:srgbClr val="000000"/>
                </a:solidFill>
                <a:latin typeface="Arial - 36"/>
              </a:rPr>
              <a:t>What is  the value  of x?</a:t>
            </a:r>
            <a:endParaRPr lang="en-US" sz="2700">
              <a:solidFill>
                <a:srgbClr val="000000"/>
              </a:solidFill>
              <a:latin typeface="Arial - 36"/>
            </a:endParaRPr>
          </a:p>
        </p:txBody>
      </p:sp>
    </p:spTree>
    <p:extLst>
      <p:ext uri="{BB962C8B-B14F-4D97-AF65-F5344CB8AC3E}">
        <p14:creationId xmlns:p14="http://schemas.microsoft.com/office/powerpoint/2010/main" val="320572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4 - 300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x=3</a:t>
            </a:r>
            <a:endParaRPr lang="en-US" sz="1300">
              <a:solidFill>
                <a:srgbClr val="000000"/>
              </a:solidFill>
              <a:latin typeface="Chalkboard - 17"/>
            </a:endParaRPr>
          </a:p>
        </p:txBody>
      </p:sp>
      <p:grpSp>
        <p:nvGrpSpPr>
          <p:cNvPr id="14" name="Group 13"/>
          <p:cNvGrpSpPr/>
          <p:nvPr/>
        </p:nvGrpSpPr>
        <p:grpSpPr>
          <a:xfrm>
            <a:off x="664895" y="4734644"/>
            <a:ext cx="4864101" cy="2654301"/>
            <a:chOff x="190500" y="4851400"/>
            <a:chExt cx="4864101" cy="2654301"/>
          </a:xfrm>
        </p:grpSpPr>
        <p:sp>
          <p:nvSpPr>
            <p:cNvPr id="9" name="Freeform 8"/>
            <p:cNvSpPr/>
            <p:nvPr/>
          </p:nvSpPr>
          <p:spPr>
            <a:xfrm>
              <a:off x="241300" y="4902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90500" y="4851400"/>
              <a:ext cx="4833112" cy="2625090"/>
            </a:xfrm>
            <a:prstGeom prst="rect">
              <a:avLst/>
            </a:prstGeom>
            <a:solidFill>
              <a:scrgbClr r="0" g="0" b="0">
                <a:alpha val="0"/>
              </a:scrgbClr>
            </a:solidFill>
          </p:spPr>
        </p:pic>
        <p:grpSp>
          <p:nvGrpSpPr>
            <p:cNvPr id="13" name="Group 12"/>
            <p:cNvGrpSpPr/>
            <p:nvPr/>
          </p:nvGrpSpPr>
          <p:grpSpPr>
            <a:xfrm>
              <a:off x="254000" y="7086600"/>
              <a:ext cx="2201672" cy="333177"/>
              <a:chOff x="254000" y="7086600"/>
              <a:chExt cx="2201672" cy="333177"/>
            </a:xfrm>
          </p:grpSpPr>
          <p:sp>
            <p:nvSpPr>
              <p:cNvPr id="11" name="TextBox 10"/>
              <p:cNvSpPr txBox="1"/>
              <p:nvPr/>
            </p:nvSpPr>
            <p:spPr>
              <a:xfrm>
                <a:off x="266700" y="7112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54000" y="7086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4373753" y="1685036"/>
            <a:ext cx="4088766" cy="2738248"/>
          </a:xfrm>
          <a:custGeom>
            <a:avLst/>
            <a:gdLst/>
            <a:ahLst/>
            <a:cxnLst/>
            <a:rect l="0" t="0" r="0" b="0"/>
            <a:pathLst>
              <a:path w="4088766" h="2738248">
                <a:moveTo>
                  <a:pt x="2044700" y="0"/>
                </a:moveTo>
                <a:lnTo>
                  <a:pt x="4088765" y="2738247"/>
                </a:lnTo>
                <a:lnTo>
                  <a:pt x="0" y="2738247"/>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140706" y="1696847"/>
            <a:ext cx="2564766" cy="1709802"/>
          </a:xfrm>
          <a:custGeom>
            <a:avLst/>
            <a:gdLst/>
            <a:ahLst/>
            <a:cxnLst/>
            <a:rect l="0" t="0" r="0" b="0"/>
            <a:pathLst>
              <a:path w="2564766" h="1709802">
                <a:moveTo>
                  <a:pt x="1282573" y="0"/>
                </a:moveTo>
                <a:lnTo>
                  <a:pt x="2564765" y="1709801"/>
                </a:lnTo>
                <a:lnTo>
                  <a:pt x="0" y="1709801"/>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203700" y="3619500"/>
            <a:ext cx="381279" cy="507831"/>
          </a:xfrm>
          <a:prstGeom prst="rect">
            <a:avLst/>
          </a:prstGeom>
          <a:noFill/>
        </p:spPr>
        <p:txBody>
          <a:bodyPr vert="horz" rtlCol="0">
            <a:spAutoFit/>
          </a:bodyPr>
          <a:lstStyle/>
          <a:p>
            <a:r>
              <a:rPr lang="en-US" sz="2700" smtClean="0">
                <a:solidFill>
                  <a:srgbClr val="000000"/>
                </a:solidFill>
                <a:latin typeface="Arial - 36"/>
              </a:rPr>
              <a:t>3</a:t>
            </a:r>
            <a:endParaRPr lang="en-US" sz="2700">
              <a:solidFill>
                <a:srgbClr val="000000"/>
              </a:solidFill>
              <a:latin typeface="Arial - 36"/>
            </a:endParaRPr>
          </a:p>
        </p:txBody>
      </p:sp>
      <p:sp>
        <p:nvSpPr>
          <p:cNvPr id="18" name="TextBox 17"/>
          <p:cNvSpPr txBox="1"/>
          <p:nvPr/>
        </p:nvSpPr>
        <p:spPr>
          <a:xfrm>
            <a:off x="4533900" y="2171700"/>
            <a:ext cx="1131138" cy="507831"/>
          </a:xfrm>
          <a:prstGeom prst="rect">
            <a:avLst/>
          </a:prstGeom>
          <a:noFill/>
        </p:spPr>
        <p:txBody>
          <a:bodyPr vert="horz" rtlCol="0">
            <a:spAutoFit/>
          </a:bodyPr>
          <a:lstStyle/>
          <a:p>
            <a:r>
              <a:rPr lang="en-US" sz="2700" smtClean="0">
                <a:solidFill>
                  <a:srgbClr val="000000"/>
                </a:solidFill>
                <a:latin typeface="Arial - 36"/>
              </a:rPr>
              <a:t>2x+2</a:t>
            </a:r>
            <a:endParaRPr lang="en-US" sz="2700">
              <a:solidFill>
                <a:srgbClr val="000000"/>
              </a:solidFill>
              <a:latin typeface="Arial - 36"/>
            </a:endParaRPr>
          </a:p>
        </p:txBody>
      </p:sp>
      <p:sp>
        <p:nvSpPr>
          <p:cNvPr id="19" name="TextBox 18"/>
          <p:cNvSpPr txBox="1"/>
          <p:nvPr/>
        </p:nvSpPr>
        <p:spPr>
          <a:xfrm>
            <a:off x="8039100" y="3505200"/>
            <a:ext cx="381279" cy="507831"/>
          </a:xfrm>
          <a:prstGeom prst="rect">
            <a:avLst/>
          </a:prstGeom>
          <a:noFill/>
        </p:spPr>
        <p:txBody>
          <a:bodyPr vert="horz" rtlCol="0">
            <a:spAutoFit/>
          </a:bodyPr>
          <a:lstStyle/>
          <a:p>
            <a:r>
              <a:rPr lang="en-US" sz="2700" smtClean="0">
                <a:solidFill>
                  <a:srgbClr val="000000"/>
                </a:solidFill>
                <a:latin typeface="Arial - 36"/>
              </a:rPr>
              <a:t>3</a:t>
            </a:r>
            <a:endParaRPr lang="en-US" sz="2700">
              <a:solidFill>
                <a:srgbClr val="000000"/>
              </a:solidFill>
              <a:latin typeface="Arial - 36"/>
            </a:endParaRPr>
          </a:p>
        </p:txBody>
      </p:sp>
      <p:sp>
        <p:nvSpPr>
          <p:cNvPr id="20" name="TextBox 19"/>
          <p:cNvSpPr txBox="1"/>
          <p:nvPr/>
        </p:nvSpPr>
        <p:spPr>
          <a:xfrm>
            <a:off x="7226300" y="2273300"/>
            <a:ext cx="381279" cy="507831"/>
          </a:xfrm>
          <a:prstGeom prst="rect">
            <a:avLst/>
          </a:prstGeom>
          <a:noFill/>
        </p:spPr>
        <p:txBody>
          <a:bodyPr vert="horz" rtlCol="0">
            <a:spAutoFit/>
          </a:bodyPr>
          <a:lstStyle/>
          <a:p>
            <a:r>
              <a:rPr lang="en-US" sz="2700" smtClean="0">
                <a:solidFill>
                  <a:srgbClr val="000000"/>
                </a:solidFill>
                <a:latin typeface="Arial - 36"/>
              </a:rPr>
              <a:t>8</a:t>
            </a:r>
            <a:endParaRPr lang="en-US" sz="2700">
              <a:solidFill>
                <a:srgbClr val="000000"/>
              </a:solidFill>
              <a:latin typeface="Arial - 36"/>
            </a:endParaRPr>
          </a:p>
        </p:txBody>
      </p:sp>
      <p:sp>
        <p:nvSpPr>
          <p:cNvPr id="21" name="TextBox 20"/>
          <p:cNvSpPr txBox="1"/>
          <p:nvPr/>
        </p:nvSpPr>
        <p:spPr>
          <a:xfrm>
            <a:off x="812800" y="1600200"/>
            <a:ext cx="2413889" cy="507831"/>
          </a:xfrm>
          <a:prstGeom prst="rect">
            <a:avLst/>
          </a:prstGeom>
          <a:noFill/>
        </p:spPr>
        <p:txBody>
          <a:bodyPr vert="horz" rtlCol="0">
            <a:spAutoFit/>
          </a:bodyPr>
          <a:lstStyle/>
          <a:p>
            <a:r>
              <a:rPr lang="en-US" sz="2700" smtClean="0">
                <a:solidFill>
                  <a:srgbClr val="000000"/>
                </a:solidFill>
                <a:latin typeface="Arial - 36"/>
              </a:rPr>
              <a:t>Solve for x.</a:t>
            </a:r>
            <a:endParaRPr lang="en-US" sz="2700">
              <a:solidFill>
                <a:srgbClr val="000000"/>
              </a:solidFill>
              <a:latin typeface="Arial - 36"/>
            </a:endParaRPr>
          </a:p>
        </p:txBody>
      </p:sp>
    </p:spTree>
    <p:extLst>
      <p:ext uri="{BB962C8B-B14F-4D97-AF65-F5344CB8AC3E}">
        <p14:creationId xmlns:p14="http://schemas.microsoft.com/office/powerpoint/2010/main" val="116592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y=12</a:t>
            </a:r>
            <a:endParaRPr lang="en-US" sz="1300">
              <a:solidFill>
                <a:srgbClr val="000000"/>
              </a:solidFill>
              <a:latin typeface="Chalkboard - 17"/>
            </a:endParaRPr>
          </a:p>
        </p:txBody>
      </p:sp>
      <p:grpSp>
        <p:nvGrpSpPr>
          <p:cNvPr id="14" name="Group 13"/>
          <p:cNvGrpSpPr/>
          <p:nvPr/>
        </p:nvGrpSpPr>
        <p:grpSpPr>
          <a:xfrm>
            <a:off x="514349" y="4787078"/>
            <a:ext cx="4864101" cy="2654301"/>
            <a:chOff x="215900" y="4749800"/>
            <a:chExt cx="4864101" cy="2654301"/>
          </a:xfrm>
        </p:grpSpPr>
        <p:sp>
          <p:nvSpPr>
            <p:cNvPr id="9" name="Freeform 8"/>
            <p:cNvSpPr/>
            <p:nvPr/>
          </p:nvSpPr>
          <p:spPr>
            <a:xfrm>
              <a:off x="266700" y="48006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15900" y="4749800"/>
              <a:ext cx="4833112" cy="2625090"/>
            </a:xfrm>
            <a:prstGeom prst="rect">
              <a:avLst/>
            </a:prstGeom>
            <a:solidFill>
              <a:scrgbClr r="0" g="0" b="0">
                <a:alpha val="0"/>
              </a:scrgbClr>
            </a:solidFill>
          </p:spPr>
        </p:pic>
        <p:grpSp>
          <p:nvGrpSpPr>
            <p:cNvPr id="13" name="Group 12"/>
            <p:cNvGrpSpPr/>
            <p:nvPr/>
          </p:nvGrpSpPr>
          <p:grpSpPr>
            <a:xfrm>
              <a:off x="279400" y="6985000"/>
              <a:ext cx="2201672" cy="333177"/>
              <a:chOff x="279400" y="6985000"/>
              <a:chExt cx="2201672" cy="333177"/>
            </a:xfrm>
          </p:grpSpPr>
          <p:sp>
            <p:nvSpPr>
              <p:cNvPr id="11" name="TextBox 10"/>
              <p:cNvSpPr txBox="1"/>
              <p:nvPr/>
            </p:nvSpPr>
            <p:spPr>
              <a:xfrm>
                <a:off x="292100" y="70104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79400" y="69850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4678553" y="1380236"/>
            <a:ext cx="4088766" cy="2738248"/>
          </a:xfrm>
          <a:custGeom>
            <a:avLst/>
            <a:gdLst/>
            <a:ahLst/>
            <a:cxnLst/>
            <a:rect l="0" t="0" r="0" b="0"/>
            <a:pathLst>
              <a:path w="4088766" h="2738248">
                <a:moveTo>
                  <a:pt x="2044700" y="0"/>
                </a:moveTo>
                <a:lnTo>
                  <a:pt x="4088765" y="2738247"/>
                </a:lnTo>
                <a:lnTo>
                  <a:pt x="0" y="2738247"/>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445506" y="1392047"/>
            <a:ext cx="2564766" cy="1709802"/>
          </a:xfrm>
          <a:custGeom>
            <a:avLst/>
            <a:gdLst/>
            <a:ahLst/>
            <a:cxnLst/>
            <a:rect l="0" t="0" r="0" b="0"/>
            <a:pathLst>
              <a:path w="2564766" h="1709802">
                <a:moveTo>
                  <a:pt x="1282573" y="0"/>
                </a:moveTo>
                <a:lnTo>
                  <a:pt x="2564765" y="1709801"/>
                </a:lnTo>
                <a:lnTo>
                  <a:pt x="0" y="1709801"/>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08500" y="3314700"/>
            <a:ext cx="381279" cy="507831"/>
          </a:xfrm>
          <a:prstGeom prst="rect">
            <a:avLst/>
          </a:prstGeom>
          <a:noFill/>
        </p:spPr>
        <p:txBody>
          <a:bodyPr vert="horz" rtlCol="0">
            <a:spAutoFit/>
          </a:bodyPr>
          <a:lstStyle/>
          <a:p>
            <a:r>
              <a:rPr lang="en-US" sz="2700" smtClean="0">
                <a:solidFill>
                  <a:srgbClr val="000000"/>
                </a:solidFill>
                <a:latin typeface="Arial - 36"/>
              </a:rPr>
              <a:t>4</a:t>
            </a:r>
            <a:endParaRPr lang="en-US" sz="2700">
              <a:solidFill>
                <a:srgbClr val="000000"/>
              </a:solidFill>
              <a:latin typeface="Arial - 36"/>
            </a:endParaRPr>
          </a:p>
        </p:txBody>
      </p:sp>
      <p:sp>
        <p:nvSpPr>
          <p:cNvPr id="18" name="TextBox 17"/>
          <p:cNvSpPr txBox="1"/>
          <p:nvPr/>
        </p:nvSpPr>
        <p:spPr>
          <a:xfrm>
            <a:off x="5410200" y="2057400"/>
            <a:ext cx="381279" cy="507831"/>
          </a:xfrm>
          <a:prstGeom prst="rect">
            <a:avLst/>
          </a:prstGeom>
          <a:noFill/>
        </p:spPr>
        <p:txBody>
          <a:bodyPr vert="horz" rtlCol="0">
            <a:spAutoFit/>
          </a:bodyPr>
          <a:lstStyle/>
          <a:p>
            <a:r>
              <a:rPr lang="en-US" sz="2700" smtClean="0">
                <a:solidFill>
                  <a:srgbClr val="000000"/>
                </a:solidFill>
                <a:latin typeface="Arial - 36"/>
              </a:rPr>
              <a:t>8</a:t>
            </a:r>
            <a:endParaRPr lang="en-US" sz="2700">
              <a:solidFill>
                <a:srgbClr val="000000"/>
              </a:solidFill>
              <a:latin typeface="Arial - 36"/>
            </a:endParaRPr>
          </a:p>
        </p:txBody>
      </p:sp>
      <p:sp>
        <p:nvSpPr>
          <p:cNvPr id="19" name="TextBox 18"/>
          <p:cNvSpPr txBox="1"/>
          <p:nvPr/>
        </p:nvSpPr>
        <p:spPr>
          <a:xfrm>
            <a:off x="8343900" y="3200400"/>
            <a:ext cx="381279" cy="507831"/>
          </a:xfrm>
          <a:prstGeom prst="rect">
            <a:avLst/>
          </a:prstGeom>
          <a:noFill/>
        </p:spPr>
        <p:txBody>
          <a:bodyPr vert="horz" rtlCol="0">
            <a:spAutoFit/>
          </a:bodyPr>
          <a:lstStyle/>
          <a:p>
            <a:r>
              <a:rPr lang="en-US" sz="2700" smtClean="0">
                <a:solidFill>
                  <a:srgbClr val="000000"/>
                </a:solidFill>
                <a:latin typeface="Arial - 36"/>
              </a:rPr>
              <a:t>4</a:t>
            </a:r>
            <a:endParaRPr lang="en-US" sz="2700">
              <a:solidFill>
                <a:srgbClr val="000000"/>
              </a:solidFill>
              <a:latin typeface="Arial - 36"/>
            </a:endParaRPr>
          </a:p>
        </p:txBody>
      </p:sp>
      <p:sp>
        <p:nvSpPr>
          <p:cNvPr id="20" name="TextBox 19"/>
          <p:cNvSpPr txBox="1"/>
          <p:nvPr/>
        </p:nvSpPr>
        <p:spPr>
          <a:xfrm>
            <a:off x="7531100" y="1968500"/>
            <a:ext cx="381279" cy="507831"/>
          </a:xfrm>
          <a:prstGeom prst="rect">
            <a:avLst/>
          </a:prstGeom>
          <a:noFill/>
        </p:spPr>
        <p:txBody>
          <a:bodyPr vert="horz" rtlCol="0">
            <a:spAutoFit/>
          </a:bodyPr>
          <a:lstStyle/>
          <a:p>
            <a:r>
              <a:rPr lang="en-US" sz="2700" smtClean="0">
                <a:solidFill>
                  <a:srgbClr val="000000"/>
                </a:solidFill>
                <a:latin typeface="Arial - 36"/>
              </a:rPr>
              <a:t>8</a:t>
            </a:r>
            <a:endParaRPr lang="en-US" sz="2700">
              <a:solidFill>
                <a:srgbClr val="000000"/>
              </a:solidFill>
              <a:latin typeface="Arial - 36"/>
            </a:endParaRPr>
          </a:p>
        </p:txBody>
      </p:sp>
      <p:sp>
        <p:nvSpPr>
          <p:cNvPr id="21" name="TextBox 20"/>
          <p:cNvSpPr txBox="1"/>
          <p:nvPr/>
        </p:nvSpPr>
        <p:spPr>
          <a:xfrm>
            <a:off x="6527800" y="4241800"/>
            <a:ext cx="635533" cy="507831"/>
          </a:xfrm>
          <a:prstGeom prst="rect">
            <a:avLst/>
          </a:prstGeom>
          <a:noFill/>
        </p:spPr>
        <p:txBody>
          <a:bodyPr vert="horz" rtlCol="0">
            <a:spAutoFit/>
          </a:bodyPr>
          <a:lstStyle/>
          <a:p>
            <a:r>
              <a:rPr lang="en-US" sz="2700" smtClean="0">
                <a:solidFill>
                  <a:srgbClr val="000000"/>
                </a:solidFill>
                <a:latin typeface="Arial - 36"/>
              </a:rPr>
              <a:t>18</a:t>
            </a:r>
            <a:endParaRPr lang="en-US" sz="2700">
              <a:solidFill>
                <a:srgbClr val="000000"/>
              </a:solidFill>
              <a:latin typeface="Arial - 36"/>
            </a:endParaRPr>
          </a:p>
        </p:txBody>
      </p:sp>
      <p:sp>
        <p:nvSpPr>
          <p:cNvPr id="22" name="TextBox 21"/>
          <p:cNvSpPr txBox="1"/>
          <p:nvPr/>
        </p:nvSpPr>
        <p:spPr>
          <a:xfrm>
            <a:off x="6565900" y="2781300"/>
            <a:ext cx="355600" cy="507831"/>
          </a:xfrm>
          <a:prstGeom prst="rect">
            <a:avLst/>
          </a:prstGeom>
          <a:noFill/>
        </p:spPr>
        <p:txBody>
          <a:bodyPr vert="horz" rtlCol="0">
            <a:spAutoFit/>
          </a:bodyPr>
          <a:lstStyle/>
          <a:p>
            <a:r>
              <a:rPr lang="en-US" sz="2700" smtClean="0">
                <a:solidFill>
                  <a:srgbClr val="000000"/>
                </a:solidFill>
                <a:latin typeface="Arial - 36"/>
              </a:rPr>
              <a:t>y</a:t>
            </a:r>
            <a:endParaRPr lang="en-US" sz="2700">
              <a:solidFill>
                <a:srgbClr val="000000"/>
              </a:solidFill>
              <a:latin typeface="Arial - 36"/>
            </a:endParaRPr>
          </a:p>
        </p:txBody>
      </p:sp>
      <p:sp>
        <p:nvSpPr>
          <p:cNvPr id="23" name="TextBox 22"/>
          <p:cNvSpPr txBox="1"/>
          <p:nvPr/>
        </p:nvSpPr>
        <p:spPr>
          <a:xfrm>
            <a:off x="1028700" y="1752600"/>
            <a:ext cx="2379955" cy="507831"/>
          </a:xfrm>
          <a:prstGeom prst="rect">
            <a:avLst/>
          </a:prstGeom>
          <a:noFill/>
        </p:spPr>
        <p:txBody>
          <a:bodyPr vert="horz" rtlCol="0">
            <a:spAutoFit/>
          </a:bodyPr>
          <a:lstStyle/>
          <a:p>
            <a:r>
              <a:rPr lang="en-US" sz="2700" smtClean="0">
                <a:solidFill>
                  <a:srgbClr val="000000"/>
                </a:solidFill>
                <a:latin typeface="Arial - 36"/>
              </a:rPr>
              <a:t>Solve for y.</a:t>
            </a:r>
            <a:endParaRPr lang="en-US" sz="2700">
              <a:solidFill>
                <a:srgbClr val="000000"/>
              </a:solidFill>
              <a:latin typeface="Arial - 36"/>
            </a:endParaRPr>
          </a:p>
        </p:txBody>
      </p:sp>
    </p:spTree>
    <p:extLst>
      <p:ext uri="{BB962C8B-B14F-4D97-AF65-F5344CB8AC3E}">
        <p14:creationId xmlns:p14="http://schemas.microsoft.com/office/powerpoint/2010/main" val="332240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863600" y="6032500"/>
            <a:ext cx="3657600" cy="292388"/>
          </a:xfrm>
          <a:prstGeom prst="rect">
            <a:avLst/>
          </a:prstGeom>
          <a:noFill/>
        </p:spPr>
        <p:txBody>
          <a:bodyPr vert="horz" rtlCol="0">
            <a:spAutoFit/>
          </a:bodyPr>
          <a:lstStyle/>
          <a:p>
            <a:r>
              <a:rPr lang="en-US" sz="1300" smtClean="0">
                <a:solidFill>
                  <a:srgbClr val="000000"/>
                </a:solidFill>
                <a:latin typeface="Chalkboard - 17"/>
              </a:rPr>
              <a:t>No</a:t>
            </a:r>
            <a:endParaRPr lang="en-US" sz="1300">
              <a:solidFill>
                <a:srgbClr val="000000"/>
              </a:solidFill>
              <a:latin typeface="Chalkboard - 17"/>
            </a:endParaRPr>
          </a:p>
        </p:txBody>
      </p:sp>
      <p:grpSp>
        <p:nvGrpSpPr>
          <p:cNvPr id="14" name="Group 13"/>
          <p:cNvGrpSpPr/>
          <p:nvPr/>
        </p:nvGrpSpPr>
        <p:grpSpPr>
          <a:xfrm>
            <a:off x="355218" y="4910327"/>
            <a:ext cx="4864101" cy="2654301"/>
            <a:chOff x="304800" y="4660900"/>
            <a:chExt cx="4864101" cy="2654301"/>
          </a:xfrm>
        </p:grpSpPr>
        <p:sp>
          <p:nvSpPr>
            <p:cNvPr id="9" name="Freeform 8"/>
            <p:cNvSpPr/>
            <p:nvPr/>
          </p:nvSpPr>
          <p:spPr>
            <a:xfrm>
              <a:off x="355600" y="47117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04800" y="4660900"/>
              <a:ext cx="4833112" cy="2625090"/>
            </a:xfrm>
            <a:prstGeom prst="rect">
              <a:avLst/>
            </a:prstGeom>
            <a:solidFill>
              <a:scrgbClr r="0" g="0" b="0">
                <a:alpha val="0"/>
              </a:scrgbClr>
            </a:solidFill>
          </p:spPr>
        </p:pic>
        <p:grpSp>
          <p:nvGrpSpPr>
            <p:cNvPr id="13" name="Group 12"/>
            <p:cNvGrpSpPr/>
            <p:nvPr/>
          </p:nvGrpSpPr>
          <p:grpSpPr>
            <a:xfrm>
              <a:off x="368300" y="6896100"/>
              <a:ext cx="2201672" cy="333177"/>
              <a:chOff x="368300" y="6896100"/>
              <a:chExt cx="2201672" cy="333177"/>
            </a:xfrm>
          </p:grpSpPr>
          <p:sp>
            <p:nvSpPr>
              <p:cNvPr id="11" name="TextBox 10"/>
              <p:cNvSpPr txBox="1"/>
              <p:nvPr/>
            </p:nvSpPr>
            <p:spPr>
              <a:xfrm>
                <a:off x="381000" y="69215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68300" y="68961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2329307" y="2007235"/>
            <a:ext cx="2688718" cy="1734567"/>
          </a:xfrm>
          <a:custGeom>
            <a:avLst/>
            <a:gdLst/>
            <a:ahLst/>
            <a:cxnLst/>
            <a:rect l="0" t="0" r="0" b="0"/>
            <a:pathLst>
              <a:path w="2688718" h="1734567">
                <a:moveTo>
                  <a:pt x="1344676" y="0"/>
                </a:moveTo>
                <a:lnTo>
                  <a:pt x="2688717" y="1734566"/>
                </a:lnTo>
                <a:lnTo>
                  <a:pt x="0" y="1734566"/>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814693" y="1908048"/>
            <a:ext cx="3196591" cy="3580893"/>
          </a:xfrm>
          <a:custGeom>
            <a:avLst/>
            <a:gdLst/>
            <a:ahLst/>
            <a:cxnLst/>
            <a:rect l="0" t="0" r="0" b="0"/>
            <a:pathLst>
              <a:path w="3196591" h="3580893">
                <a:moveTo>
                  <a:pt x="1598549" y="0"/>
                </a:moveTo>
                <a:lnTo>
                  <a:pt x="3196590" y="3580892"/>
                </a:lnTo>
                <a:lnTo>
                  <a:pt x="0" y="358089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41600" y="3327400"/>
            <a:ext cx="677926" cy="461665"/>
          </a:xfrm>
          <a:prstGeom prst="rect">
            <a:avLst/>
          </a:prstGeom>
          <a:noFill/>
        </p:spPr>
        <p:txBody>
          <a:bodyPr vert="horz" rtlCol="0">
            <a:spAutoFit/>
          </a:bodyPr>
          <a:lstStyle/>
          <a:p>
            <a:r>
              <a:rPr lang="en-US" sz="2200" dirty="0" smtClean="0">
                <a:solidFill>
                  <a:srgbClr val="000000"/>
                </a:solidFill>
                <a:latin typeface="Arial - 30"/>
              </a:rPr>
              <a:t>56</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18" name="TextBox 17"/>
          <p:cNvSpPr txBox="1"/>
          <p:nvPr/>
        </p:nvSpPr>
        <p:spPr>
          <a:xfrm>
            <a:off x="3390900" y="2298700"/>
            <a:ext cx="677926" cy="461665"/>
          </a:xfrm>
          <a:prstGeom prst="rect">
            <a:avLst/>
          </a:prstGeom>
          <a:noFill/>
        </p:spPr>
        <p:txBody>
          <a:bodyPr vert="horz" rtlCol="0">
            <a:spAutoFit/>
          </a:bodyPr>
          <a:lstStyle/>
          <a:p>
            <a:r>
              <a:rPr lang="en-US" sz="2200" dirty="0" smtClean="0">
                <a:solidFill>
                  <a:srgbClr val="000000"/>
                </a:solidFill>
                <a:latin typeface="Arial - 30"/>
              </a:rPr>
              <a:t>72</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19" name="TextBox 18"/>
          <p:cNvSpPr txBox="1"/>
          <p:nvPr/>
        </p:nvSpPr>
        <p:spPr>
          <a:xfrm>
            <a:off x="7023100" y="5092700"/>
            <a:ext cx="677926" cy="461665"/>
          </a:xfrm>
          <a:prstGeom prst="rect">
            <a:avLst/>
          </a:prstGeom>
          <a:noFill/>
        </p:spPr>
        <p:txBody>
          <a:bodyPr vert="horz" rtlCol="0">
            <a:spAutoFit/>
          </a:bodyPr>
          <a:lstStyle/>
          <a:p>
            <a:r>
              <a:rPr lang="en-US" sz="2200" dirty="0" smtClean="0">
                <a:solidFill>
                  <a:srgbClr val="000000"/>
                </a:solidFill>
                <a:latin typeface="Arial - 30"/>
              </a:rPr>
              <a:t>56</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20" name="TextBox 19"/>
          <p:cNvSpPr txBox="1"/>
          <p:nvPr/>
        </p:nvSpPr>
        <p:spPr>
          <a:xfrm>
            <a:off x="9296400" y="5105400"/>
            <a:ext cx="721360" cy="461665"/>
          </a:xfrm>
          <a:prstGeom prst="rect">
            <a:avLst/>
          </a:prstGeom>
          <a:noFill/>
        </p:spPr>
        <p:txBody>
          <a:bodyPr vert="horz" rtlCol="0">
            <a:spAutoFit/>
          </a:bodyPr>
          <a:lstStyle/>
          <a:p>
            <a:r>
              <a:rPr lang="en-US" sz="2200" dirty="0" smtClean="0">
                <a:solidFill>
                  <a:srgbClr val="000000"/>
                </a:solidFill>
                <a:latin typeface="Arial - 30"/>
              </a:rPr>
              <a:t>53</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21" name="TextBox 20"/>
          <p:cNvSpPr txBox="1"/>
          <p:nvPr/>
        </p:nvSpPr>
        <p:spPr>
          <a:xfrm>
            <a:off x="4267200" y="1422400"/>
            <a:ext cx="4982718" cy="507831"/>
          </a:xfrm>
          <a:prstGeom prst="rect">
            <a:avLst/>
          </a:prstGeom>
          <a:noFill/>
        </p:spPr>
        <p:txBody>
          <a:bodyPr vert="horz" rtlCol="0">
            <a:spAutoFit/>
          </a:bodyPr>
          <a:lstStyle/>
          <a:p>
            <a:r>
              <a:rPr lang="en-US" sz="2700" smtClean="0">
                <a:solidFill>
                  <a:srgbClr val="000000"/>
                </a:solidFill>
                <a:latin typeface="Arial - 36"/>
              </a:rPr>
              <a:t>Are these triangles  similar?</a:t>
            </a:r>
            <a:endParaRPr lang="en-US" sz="2700">
              <a:solidFill>
                <a:srgbClr val="000000"/>
              </a:solidFill>
              <a:latin typeface="Arial - 36"/>
            </a:endParaRPr>
          </a:p>
        </p:txBody>
      </p:sp>
    </p:spTree>
    <p:extLst>
      <p:ext uri="{BB962C8B-B14F-4D97-AF65-F5344CB8AC3E}">
        <p14:creationId xmlns:p14="http://schemas.microsoft.com/office/powerpoint/2010/main" val="18194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l-GR" sz="1300" smtClean="0">
                <a:solidFill>
                  <a:srgbClr val="000000"/>
                </a:solidFill>
                <a:latin typeface="Chalkboard - 17"/>
              </a:rPr>
              <a:t>8π</a:t>
            </a:r>
            <a:endParaRPr lang="en-US" sz="1300">
              <a:solidFill>
                <a:srgbClr val="000000"/>
              </a:solidFill>
              <a:latin typeface="Chalkboard - 17"/>
            </a:endParaRPr>
          </a:p>
        </p:txBody>
      </p:sp>
      <p:grpSp>
        <p:nvGrpSpPr>
          <p:cNvPr id="14" name="Group 13"/>
          <p:cNvGrpSpPr/>
          <p:nvPr/>
        </p:nvGrpSpPr>
        <p:grpSpPr>
          <a:xfrm>
            <a:off x="514349" y="4953143"/>
            <a:ext cx="4864101" cy="2654301"/>
            <a:chOff x="495300" y="4457700"/>
            <a:chExt cx="4864101" cy="2654301"/>
          </a:xfrm>
        </p:grpSpPr>
        <p:sp>
          <p:nvSpPr>
            <p:cNvPr id="9" name="Freeform 8"/>
            <p:cNvSpPr/>
            <p:nvPr/>
          </p:nvSpPr>
          <p:spPr>
            <a:xfrm>
              <a:off x="546100" y="45085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495300" y="4457700"/>
              <a:ext cx="4833112" cy="2625090"/>
            </a:xfrm>
            <a:prstGeom prst="rect">
              <a:avLst/>
            </a:prstGeom>
            <a:solidFill>
              <a:scrgbClr r="0" g="0" b="0">
                <a:alpha val="0"/>
              </a:scrgbClr>
            </a:solidFill>
          </p:spPr>
        </p:pic>
        <p:grpSp>
          <p:nvGrpSpPr>
            <p:cNvPr id="13" name="Group 12"/>
            <p:cNvGrpSpPr/>
            <p:nvPr/>
          </p:nvGrpSpPr>
          <p:grpSpPr>
            <a:xfrm>
              <a:off x="558800" y="6692900"/>
              <a:ext cx="2201672" cy="333177"/>
              <a:chOff x="558800" y="6692900"/>
              <a:chExt cx="2201672" cy="333177"/>
            </a:xfrm>
          </p:grpSpPr>
          <p:sp>
            <p:nvSpPr>
              <p:cNvPr id="11" name="TextBox 10"/>
              <p:cNvSpPr txBox="1"/>
              <p:nvPr/>
            </p:nvSpPr>
            <p:spPr>
              <a:xfrm>
                <a:off x="571500" y="67183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558800" y="66929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Oval 14"/>
          <p:cNvSpPr/>
          <p:nvPr/>
        </p:nvSpPr>
        <p:spPr>
          <a:xfrm>
            <a:off x="3932428" y="1476629"/>
            <a:ext cx="2342896" cy="2342896"/>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175506" y="1920494"/>
            <a:ext cx="1895729" cy="135051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84600" y="1600200"/>
            <a:ext cx="431952" cy="507831"/>
          </a:xfrm>
          <a:prstGeom prst="rect">
            <a:avLst/>
          </a:prstGeom>
          <a:noFill/>
        </p:spPr>
        <p:txBody>
          <a:bodyPr vert="horz" rtlCol="0">
            <a:spAutoFit/>
          </a:bodyPr>
          <a:lstStyle/>
          <a:p>
            <a:r>
              <a:rPr lang="en-US" sz="2700" smtClean="0">
                <a:solidFill>
                  <a:srgbClr val="000000"/>
                </a:solidFill>
                <a:latin typeface="Arial - 36"/>
              </a:rPr>
              <a:t>A</a:t>
            </a:r>
            <a:endParaRPr lang="en-US" sz="2700">
              <a:solidFill>
                <a:srgbClr val="000000"/>
              </a:solidFill>
              <a:latin typeface="Arial - 36"/>
            </a:endParaRPr>
          </a:p>
        </p:txBody>
      </p:sp>
      <p:sp>
        <p:nvSpPr>
          <p:cNvPr id="18" name="TextBox 17"/>
          <p:cNvSpPr txBox="1"/>
          <p:nvPr/>
        </p:nvSpPr>
        <p:spPr>
          <a:xfrm>
            <a:off x="6159500" y="3187700"/>
            <a:ext cx="431953" cy="507831"/>
          </a:xfrm>
          <a:prstGeom prst="rect">
            <a:avLst/>
          </a:prstGeom>
          <a:noFill/>
        </p:spPr>
        <p:txBody>
          <a:bodyPr vert="horz" rtlCol="0">
            <a:spAutoFit/>
          </a:bodyPr>
          <a:lstStyle/>
          <a:p>
            <a:r>
              <a:rPr lang="en-US" sz="2700" smtClean="0">
                <a:solidFill>
                  <a:srgbClr val="000000"/>
                </a:solidFill>
                <a:latin typeface="Arial - 36"/>
              </a:rPr>
              <a:t>B</a:t>
            </a:r>
            <a:endParaRPr lang="en-US" sz="2700">
              <a:solidFill>
                <a:srgbClr val="000000"/>
              </a:solidFill>
              <a:latin typeface="Arial - 36"/>
            </a:endParaRPr>
          </a:p>
        </p:txBody>
      </p:sp>
      <p:sp>
        <p:nvSpPr>
          <p:cNvPr id="19" name="TextBox 18"/>
          <p:cNvSpPr txBox="1"/>
          <p:nvPr/>
        </p:nvSpPr>
        <p:spPr>
          <a:xfrm>
            <a:off x="5207000" y="2222500"/>
            <a:ext cx="381279" cy="507831"/>
          </a:xfrm>
          <a:prstGeom prst="rect">
            <a:avLst/>
          </a:prstGeom>
          <a:noFill/>
        </p:spPr>
        <p:txBody>
          <a:bodyPr vert="horz" rtlCol="0">
            <a:spAutoFit/>
          </a:bodyPr>
          <a:lstStyle/>
          <a:p>
            <a:r>
              <a:rPr lang="en-US" sz="2700" smtClean="0">
                <a:solidFill>
                  <a:srgbClr val="000000"/>
                </a:solidFill>
                <a:latin typeface="Arial - 36"/>
              </a:rPr>
              <a:t>8</a:t>
            </a:r>
            <a:endParaRPr lang="en-US" sz="2700">
              <a:solidFill>
                <a:srgbClr val="000000"/>
              </a:solidFill>
              <a:latin typeface="Arial - 36"/>
            </a:endParaRPr>
          </a:p>
        </p:txBody>
      </p:sp>
      <p:sp>
        <p:nvSpPr>
          <p:cNvPr id="20" name="TextBox 19"/>
          <p:cNvSpPr txBox="1"/>
          <p:nvPr/>
        </p:nvSpPr>
        <p:spPr>
          <a:xfrm>
            <a:off x="520700" y="1485900"/>
            <a:ext cx="3222625" cy="1338828"/>
          </a:xfrm>
          <a:prstGeom prst="rect">
            <a:avLst/>
          </a:prstGeom>
          <a:noFill/>
        </p:spPr>
        <p:txBody>
          <a:bodyPr vert="horz" rtlCol="0">
            <a:spAutoFit/>
          </a:bodyPr>
          <a:lstStyle/>
          <a:p>
            <a:r>
              <a:rPr lang="en-US" sz="2700" smtClean="0">
                <a:solidFill>
                  <a:srgbClr val="000000"/>
                </a:solidFill>
                <a:latin typeface="Arial - 36"/>
              </a:rPr>
              <a:t>AB is a  diameter. Find  the exact  circumference.</a:t>
            </a:r>
            <a:endParaRPr lang="en-US" sz="2700">
              <a:solidFill>
                <a:srgbClr val="000000"/>
              </a:solidFill>
              <a:latin typeface="Arial - 36"/>
            </a:endParaRPr>
          </a:p>
        </p:txBody>
      </p:sp>
    </p:spTree>
    <p:extLst>
      <p:ext uri="{BB962C8B-B14F-4D97-AF65-F5344CB8AC3E}">
        <p14:creationId xmlns:p14="http://schemas.microsoft.com/office/powerpoint/2010/main" val="417343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307777"/>
          </a:xfrm>
          <a:prstGeom prst="rect">
            <a:avLst/>
          </a:prstGeom>
          <a:noFill/>
        </p:spPr>
        <p:txBody>
          <a:bodyPr vert="horz" rtlCol="0">
            <a:spAutoFit/>
          </a:bodyPr>
          <a:lstStyle/>
          <a:p>
            <a:r>
              <a:rPr lang="en-US" sz="1300" dirty="0" smtClean="0">
                <a:solidFill>
                  <a:srgbClr val="000000"/>
                </a:solidFill>
                <a:latin typeface="Chalkboard - 17"/>
              </a:rPr>
              <a:t>z = </a:t>
            </a:r>
            <a:r>
              <a:rPr lang="en-US" sz="1300" dirty="0" smtClean="0">
                <a:solidFill>
                  <a:srgbClr val="000000"/>
                </a:solidFill>
                <a:latin typeface="Chalkboard - 17"/>
              </a:rPr>
              <a:t>86</a:t>
            </a:r>
            <a:r>
              <a:rPr lang="en-US" sz="1400" dirty="0">
                <a:solidFill>
                  <a:srgbClr val="000000"/>
                </a:solidFill>
                <a:latin typeface="Arial" panose="020B0604020202020204" pitchFamily="34" charset="0"/>
                <a:cs typeface="Arial" panose="020B0604020202020204" pitchFamily="34" charset="0"/>
              </a:rPr>
              <a:t>°</a:t>
            </a:r>
            <a:endParaRPr lang="en-US" sz="1300" baseline="70000" dirty="0">
              <a:solidFill>
                <a:srgbClr val="000000"/>
              </a:solidFill>
              <a:latin typeface="Chalkboard - 17"/>
            </a:endParaRPr>
          </a:p>
        </p:txBody>
      </p:sp>
      <p:grpSp>
        <p:nvGrpSpPr>
          <p:cNvPr id="14" name="Group 13"/>
          <p:cNvGrpSpPr/>
          <p:nvPr/>
        </p:nvGrpSpPr>
        <p:grpSpPr>
          <a:xfrm>
            <a:off x="251854" y="5106429"/>
            <a:ext cx="4864101" cy="2654301"/>
            <a:chOff x="317500" y="4724400"/>
            <a:chExt cx="4864101" cy="2654301"/>
          </a:xfrm>
        </p:grpSpPr>
        <p:sp>
          <p:nvSpPr>
            <p:cNvPr id="9" name="Freeform 8"/>
            <p:cNvSpPr/>
            <p:nvPr/>
          </p:nvSpPr>
          <p:spPr>
            <a:xfrm>
              <a:off x="368300" y="4775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7500" y="4724400"/>
              <a:ext cx="4833112" cy="2625090"/>
            </a:xfrm>
            <a:prstGeom prst="rect">
              <a:avLst/>
            </a:prstGeom>
            <a:solidFill>
              <a:scrgbClr r="0" g="0" b="0">
                <a:alpha val="0"/>
              </a:scrgbClr>
            </a:solidFill>
          </p:spPr>
        </p:pic>
        <p:grpSp>
          <p:nvGrpSpPr>
            <p:cNvPr id="13" name="Group 12"/>
            <p:cNvGrpSpPr/>
            <p:nvPr/>
          </p:nvGrpSpPr>
          <p:grpSpPr>
            <a:xfrm>
              <a:off x="381000" y="6959600"/>
              <a:ext cx="2201672" cy="333177"/>
              <a:chOff x="381000" y="6959600"/>
              <a:chExt cx="2201672" cy="333177"/>
            </a:xfrm>
          </p:grpSpPr>
          <p:sp>
            <p:nvSpPr>
              <p:cNvPr id="11" name="TextBox 10"/>
              <p:cNvSpPr txBox="1"/>
              <p:nvPr/>
            </p:nvSpPr>
            <p:spPr>
              <a:xfrm>
                <a:off x="393700" y="6985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81000" y="6959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Oval 14"/>
          <p:cNvSpPr/>
          <p:nvPr/>
        </p:nvSpPr>
        <p:spPr>
          <a:xfrm>
            <a:off x="5657723" y="1591564"/>
            <a:ext cx="3527552" cy="3527552"/>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021705" y="2267458"/>
            <a:ext cx="1424813" cy="2837307"/>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21705" y="2267458"/>
            <a:ext cx="3184271" cy="94157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75400" y="2489200"/>
            <a:ext cx="851917" cy="461665"/>
          </a:xfrm>
          <a:prstGeom prst="rect">
            <a:avLst/>
          </a:prstGeom>
          <a:noFill/>
        </p:spPr>
        <p:txBody>
          <a:bodyPr vert="horz" wrap="square" rtlCol="0">
            <a:spAutoFit/>
          </a:bodyPr>
          <a:lstStyle/>
          <a:p>
            <a:r>
              <a:rPr lang="en-US" sz="2200" dirty="0" smtClean="0">
                <a:solidFill>
                  <a:srgbClr val="000000"/>
                </a:solidFill>
                <a:latin typeface="Arial - 30"/>
              </a:rPr>
              <a:t>z</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19" name="TextBox 18"/>
          <p:cNvSpPr txBox="1"/>
          <p:nvPr/>
        </p:nvSpPr>
        <p:spPr>
          <a:xfrm>
            <a:off x="8699500" y="4508500"/>
            <a:ext cx="1042391" cy="523220"/>
          </a:xfrm>
          <a:prstGeom prst="rect">
            <a:avLst/>
          </a:prstGeom>
          <a:noFill/>
        </p:spPr>
        <p:txBody>
          <a:bodyPr vert="horz" rtlCol="0">
            <a:spAutoFit/>
          </a:bodyPr>
          <a:lstStyle/>
          <a:p>
            <a:r>
              <a:rPr lang="en-US" sz="2700" dirty="0" smtClean="0">
                <a:solidFill>
                  <a:srgbClr val="000000"/>
                </a:solidFill>
                <a:latin typeface="Arial - 36"/>
              </a:rPr>
              <a:t>172</a:t>
            </a:r>
            <a:r>
              <a:rPr lang="en-US" sz="2400" dirty="0">
                <a:solidFill>
                  <a:srgbClr val="000000"/>
                </a:solidFill>
                <a:latin typeface="Arial" panose="020B0604020202020204" pitchFamily="34" charset="0"/>
                <a:cs typeface="Arial" panose="020B0604020202020204" pitchFamily="34" charset="0"/>
              </a:rPr>
              <a:t>°</a:t>
            </a:r>
            <a:endParaRPr lang="en-US" sz="2700" baseline="70000" dirty="0">
              <a:solidFill>
                <a:srgbClr val="000000"/>
              </a:solidFill>
              <a:latin typeface="Arial - 36"/>
            </a:endParaRPr>
          </a:p>
        </p:txBody>
      </p:sp>
      <p:sp>
        <p:nvSpPr>
          <p:cNvPr id="20" name="TextBox 19"/>
          <p:cNvSpPr txBox="1"/>
          <p:nvPr/>
        </p:nvSpPr>
        <p:spPr>
          <a:xfrm>
            <a:off x="203200" y="1917700"/>
            <a:ext cx="3989984" cy="507831"/>
          </a:xfrm>
          <a:prstGeom prst="rect">
            <a:avLst/>
          </a:prstGeom>
          <a:noFill/>
        </p:spPr>
        <p:txBody>
          <a:bodyPr vert="horz" rtlCol="0">
            <a:spAutoFit/>
          </a:bodyPr>
          <a:lstStyle/>
          <a:p>
            <a:r>
              <a:rPr lang="en-US" sz="2700" smtClean="0">
                <a:solidFill>
                  <a:srgbClr val="000000"/>
                </a:solidFill>
                <a:latin typeface="Arial - 36"/>
              </a:rPr>
              <a:t>Find the value of z.</a:t>
            </a:r>
            <a:endParaRPr lang="en-US" sz="2700">
              <a:solidFill>
                <a:srgbClr val="000000"/>
              </a:solidFill>
              <a:latin typeface="Arial - 36"/>
            </a:endParaRPr>
          </a:p>
        </p:txBody>
      </p:sp>
    </p:spTree>
    <p:extLst>
      <p:ext uri="{BB962C8B-B14F-4D97-AF65-F5344CB8AC3E}">
        <p14:creationId xmlns:p14="http://schemas.microsoft.com/office/powerpoint/2010/main" val="180067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71800" y="431800"/>
            <a:ext cx="4280917" cy="742062"/>
            <a:chOff x="2971800" y="431800"/>
            <a:chExt cx="4280917" cy="742062"/>
          </a:xfrm>
        </p:grpSpPr>
        <p:sp>
          <p:nvSpPr>
            <p:cNvPr id="2" name="Freeform 1"/>
            <p:cNvSpPr/>
            <p:nvPr/>
          </p:nvSpPr>
          <p:spPr>
            <a:xfrm>
              <a:off x="29718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223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5 - 300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307777"/>
          </a:xfrm>
          <a:prstGeom prst="rect">
            <a:avLst/>
          </a:prstGeom>
          <a:noFill/>
        </p:spPr>
        <p:txBody>
          <a:bodyPr vert="horz" rtlCol="0">
            <a:spAutoFit/>
          </a:bodyPr>
          <a:lstStyle/>
          <a:p>
            <a:r>
              <a:rPr lang="en-US" sz="1300" dirty="0" smtClean="0">
                <a:solidFill>
                  <a:srgbClr val="000000"/>
                </a:solidFill>
                <a:latin typeface="Chalkboard - 17"/>
              </a:rPr>
              <a:t>g=20</a:t>
            </a:r>
            <a:r>
              <a:rPr lang="en-US" sz="1400" dirty="0">
                <a:solidFill>
                  <a:srgbClr val="000000"/>
                </a:solidFill>
                <a:latin typeface="Arial" panose="020B0604020202020204" pitchFamily="34" charset="0"/>
                <a:cs typeface="Arial" panose="020B0604020202020204" pitchFamily="34" charset="0"/>
              </a:rPr>
              <a:t>°</a:t>
            </a:r>
            <a:endParaRPr lang="en-US" sz="1300" dirty="0">
              <a:solidFill>
                <a:srgbClr val="000000"/>
              </a:solidFill>
              <a:latin typeface="Chalkboard - 17"/>
            </a:endParaRPr>
          </a:p>
        </p:txBody>
      </p:sp>
      <p:grpSp>
        <p:nvGrpSpPr>
          <p:cNvPr id="14" name="Group 13"/>
          <p:cNvGrpSpPr/>
          <p:nvPr/>
        </p:nvGrpSpPr>
        <p:grpSpPr>
          <a:xfrm>
            <a:off x="226753" y="5206003"/>
            <a:ext cx="4864101" cy="2654301"/>
            <a:chOff x="406400" y="4635500"/>
            <a:chExt cx="4864101" cy="2654301"/>
          </a:xfrm>
        </p:grpSpPr>
        <p:sp>
          <p:nvSpPr>
            <p:cNvPr id="9" name="Freeform 8"/>
            <p:cNvSpPr/>
            <p:nvPr/>
          </p:nvSpPr>
          <p:spPr>
            <a:xfrm>
              <a:off x="457200" y="46863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406400" y="4635500"/>
              <a:ext cx="4833112" cy="2625090"/>
            </a:xfrm>
            <a:prstGeom prst="rect">
              <a:avLst/>
            </a:prstGeom>
            <a:solidFill>
              <a:scrgbClr r="0" g="0" b="0">
                <a:alpha val="0"/>
              </a:scrgbClr>
            </a:solidFill>
          </p:spPr>
        </p:pic>
        <p:grpSp>
          <p:nvGrpSpPr>
            <p:cNvPr id="13" name="Group 12"/>
            <p:cNvGrpSpPr/>
            <p:nvPr/>
          </p:nvGrpSpPr>
          <p:grpSpPr>
            <a:xfrm>
              <a:off x="469900" y="6870700"/>
              <a:ext cx="2201672" cy="333177"/>
              <a:chOff x="469900" y="6870700"/>
              <a:chExt cx="2201672" cy="333177"/>
            </a:xfrm>
          </p:grpSpPr>
          <p:sp>
            <p:nvSpPr>
              <p:cNvPr id="11" name="TextBox 10"/>
              <p:cNvSpPr txBox="1"/>
              <p:nvPr/>
            </p:nvSpPr>
            <p:spPr>
              <a:xfrm>
                <a:off x="482600" y="68961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469900" y="68707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Oval 14"/>
          <p:cNvSpPr/>
          <p:nvPr/>
        </p:nvSpPr>
        <p:spPr>
          <a:xfrm>
            <a:off x="4627499" y="1841246"/>
            <a:ext cx="2606294" cy="2606294"/>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887466" y="1840230"/>
            <a:ext cx="3106166"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34712" y="1853311"/>
            <a:ext cx="4058920" cy="2153412"/>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95596" y="2336165"/>
            <a:ext cx="2049018" cy="1592199"/>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25900" y="2959100"/>
            <a:ext cx="677926" cy="461665"/>
          </a:xfrm>
          <a:prstGeom prst="rect">
            <a:avLst/>
          </a:prstGeom>
          <a:noFill/>
        </p:spPr>
        <p:txBody>
          <a:bodyPr vert="horz" rtlCol="0">
            <a:spAutoFit/>
          </a:bodyPr>
          <a:lstStyle/>
          <a:p>
            <a:r>
              <a:rPr lang="en-US" sz="2200" dirty="0" smtClean="0">
                <a:solidFill>
                  <a:srgbClr val="000000"/>
                </a:solidFill>
                <a:latin typeface="Arial - 30"/>
              </a:rPr>
              <a:t>26</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20" name="TextBox 19"/>
          <p:cNvSpPr txBox="1"/>
          <p:nvPr/>
        </p:nvSpPr>
        <p:spPr>
          <a:xfrm>
            <a:off x="4876800" y="1676400"/>
            <a:ext cx="677926" cy="461665"/>
          </a:xfrm>
          <a:prstGeom prst="rect">
            <a:avLst/>
          </a:prstGeom>
          <a:noFill/>
        </p:spPr>
        <p:txBody>
          <a:bodyPr vert="horz" rtlCol="0">
            <a:spAutoFit/>
          </a:bodyPr>
          <a:lstStyle/>
          <a:p>
            <a:r>
              <a:rPr lang="en-US" sz="2200" dirty="0" smtClean="0">
                <a:solidFill>
                  <a:srgbClr val="000000"/>
                </a:solidFill>
                <a:latin typeface="Arial - 30"/>
              </a:rPr>
              <a:t>25</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21" name="TextBox 20"/>
          <p:cNvSpPr txBox="1"/>
          <p:nvPr/>
        </p:nvSpPr>
        <p:spPr>
          <a:xfrm>
            <a:off x="6972300" y="2057400"/>
            <a:ext cx="649656" cy="461665"/>
          </a:xfrm>
          <a:prstGeom prst="rect">
            <a:avLst/>
          </a:prstGeom>
          <a:noFill/>
        </p:spPr>
        <p:txBody>
          <a:bodyPr vert="horz" rtlCol="0">
            <a:spAutoFit/>
          </a:bodyPr>
          <a:lstStyle/>
          <a:p>
            <a:r>
              <a:rPr lang="en-US" sz="2200" dirty="0" smtClean="0">
                <a:solidFill>
                  <a:srgbClr val="000000"/>
                </a:solidFill>
                <a:latin typeface="Arial - 30"/>
              </a:rPr>
              <a:t>11</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30"/>
            </a:endParaRPr>
          </a:p>
        </p:txBody>
      </p:sp>
      <p:sp>
        <p:nvSpPr>
          <p:cNvPr id="22" name="TextBox 21"/>
          <p:cNvSpPr txBox="1"/>
          <p:nvPr/>
        </p:nvSpPr>
        <p:spPr>
          <a:xfrm>
            <a:off x="8077200" y="1803400"/>
            <a:ext cx="974344" cy="461665"/>
          </a:xfrm>
          <a:prstGeom prst="rect">
            <a:avLst/>
          </a:prstGeom>
          <a:noFill/>
        </p:spPr>
        <p:txBody>
          <a:bodyPr vert="horz" wrap="square" rtlCol="0">
            <a:spAutoFit/>
          </a:bodyPr>
          <a:lstStyle/>
          <a:p>
            <a:r>
              <a:rPr lang="en-US" sz="2200" dirty="0" smtClean="0">
                <a:solidFill>
                  <a:srgbClr val="000000"/>
                </a:solidFill>
                <a:latin typeface="Arial - 29"/>
              </a:rPr>
              <a:t>g</a:t>
            </a:r>
            <a:r>
              <a:rPr lang="en-US" sz="2400" dirty="0">
                <a:solidFill>
                  <a:srgbClr val="000000"/>
                </a:solidFill>
                <a:latin typeface="Arial" panose="020B0604020202020204" pitchFamily="34" charset="0"/>
                <a:cs typeface="Arial" panose="020B0604020202020204" pitchFamily="34" charset="0"/>
              </a:rPr>
              <a:t>°</a:t>
            </a:r>
            <a:endParaRPr lang="en-US" sz="2200" baseline="70000" dirty="0">
              <a:solidFill>
                <a:srgbClr val="000000"/>
              </a:solidFill>
              <a:latin typeface="Arial - 29"/>
            </a:endParaRPr>
          </a:p>
        </p:txBody>
      </p:sp>
      <p:sp>
        <p:nvSpPr>
          <p:cNvPr id="23" name="TextBox 22"/>
          <p:cNvSpPr txBox="1"/>
          <p:nvPr/>
        </p:nvSpPr>
        <p:spPr>
          <a:xfrm>
            <a:off x="520700" y="1854200"/>
            <a:ext cx="4015664" cy="507831"/>
          </a:xfrm>
          <a:prstGeom prst="rect">
            <a:avLst/>
          </a:prstGeom>
          <a:noFill/>
        </p:spPr>
        <p:txBody>
          <a:bodyPr vert="horz" rtlCol="0">
            <a:spAutoFit/>
          </a:bodyPr>
          <a:lstStyle/>
          <a:p>
            <a:r>
              <a:rPr lang="en-US" sz="2700" smtClean="0">
                <a:solidFill>
                  <a:srgbClr val="000000"/>
                </a:solidFill>
                <a:latin typeface="Arial - 36"/>
              </a:rPr>
              <a:t>Find the value of g.</a:t>
            </a:r>
            <a:endParaRPr lang="en-US" sz="2700">
              <a:solidFill>
                <a:srgbClr val="000000"/>
              </a:solidFill>
              <a:latin typeface="Arial - 36"/>
            </a:endParaRPr>
          </a:p>
        </p:txBody>
      </p:sp>
    </p:spTree>
    <p:extLst>
      <p:ext uri="{BB962C8B-B14F-4D97-AF65-F5344CB8AC3E}">
        <p14:creationId xmlns:p14="http://schemas.microsoft.com/office/powerpoint/2010/main" val="186604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990600" y="6324600"/>
            <a:ext cx="3657600" cy="292388"/>
          </a:xfrm>
          <a:prstGeom prst="rect">
            <a:avLst/>
          </a:prstGeom>
          <a:noFill/>
        </p:spPr>
        <p:txBody>
          <a:bodyPr vert="horz" rtlCol="0">
            <a:spAutoFit/>
          </a:bodyPr>
          <a:lstStyle/>
          <a:p>
            <a:r>
              <a:rPr lang="en-US" sz="1300" smtClean="0">
                <a:solidFill>
                  <a:srgbClr val="000000"/>
                </a:solidFill>
                <a:latin typeface="Chalkboard - 17"/>
              </a:rPr>
              <a:t>(x+4)2+(y-2)2=16</a:t>
            </a:r>
            <a:endParaRPr lang="en-US" sz="1300" baseline="70000">
              <a:solidFill>
                <a:srgbClr val="000000"/>
              </a:solidFill>
              <a:latin typeface="Chalkboard - 17"/>
            </a:endParaRPr>
          </a:p>
        </p:txBody>
      </p:sp>
      <p:grpSp>
        <p:nvGrpSpPr>
          <p:cNvPr id="14" name="Group 13"/>
          <p:cNvGrpSpPr/>
          <p:nvPr/>
        </p:nvGrpSpPr>
        <p:grpSpPr>
          <a:xfrm>
            <a:off x="165100" y="4775200"/>
            <a:ext cx="4864101" cy="2654301"/>
            <a:chOff x="165100" y="4775200"/>
            <a:chExt cx="4864101" cy="2654301"/>
          </a:xfrm>
        </p:grpSpPr>
        <p:sp>
          <p:nvSpPr>
            <p:cNvPr id="9" name="Freeform 8"/>
            <p:cNvSpPr/>
            <p:nvPr/>
          </p:nvSpPr>
          <p:spPr>
            <a:xfrm>
              <a:off x="215900" y="48260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65100" y="4775200"/>
              <a:ext cx="4833112" cy="2625090"/>
            </a:xfrm>
            <a:prstGeom prst="rect">
              <a:avLst/>
            </a:prstGeom>
            <a:solidFill>
              <a:scrgbClr r="0" g="0" b="0">
                <a:alpha val="0"/>
              </a:scrgbClr>
            </a:solidFill>
          </p:spPr>
        </p:pic>
        <p:grpSp>
          <p:nvGrpSpPr>
            <p:cNvPr id="13" name="Group 12"/>
            <p:cNvGrpSpPr/>
            <p:nvPr/>
          </p:nvGrpSpPr>
          <p:grpSpPr>
            <a:xfrm>
              <a:off x="228600" y="7010400"/>
              <a:ext cx="2201672" cy="333177"/>
              <a:chOff x="228600" y="7010400"/>
              <a:chExt cx="2201672" cy="333177"/>
            </a:xfrm>
          </p:grpSpPr>
          <p:sp>
            <p:nvSpPr>
              <p:cNvPr id="11" name="TextBox 10"/>
              <p:cNvSpPr txBox="1"/>
              <p:nvPr/>
            </p:nvSpPr>
            <p:spPr>
              <a:xfrm>
                <a:off x="241300" y="70358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28600" y="70104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grpSp>
        <p:nvGrpSpPr>
          <p:cNvPr id="60" name="Group 59"/>
          <p:cNvGrpSpPr/>
          <p:nvPr/>
        </p:nvGrpSpPr>
        <p:grpSpPr>
          <a:xfrm>
            <a:off x="4876800" y="1181100"/>
            <a:ext cx="4737100" cy="4711700"/>
            <a:chOff x="4876800" y="1181100"/>
            <a:chExt cx="4737100" cy="4711700"/>
          </a:xfrm>
        </p:grpSpPr>
        <p:grpSp>
          <p:nvGrpSpPr>
            <p:cNvPr id="57" name="Group 56"/>
            <p:cNvGrpSpPr/>
            <p:nvPr/>
          </p:nvGrpSpPr>
          <p:grpSpPr>
            <a:xfrm>
              <a:off x="5041900" y="1320800"/>
              <a:ext cx="4436238" cy="4431666"/>
              <a:chOff x="5041900" y="1320800"/>
              <a:chExt cx="4436238" cy="4431666"/>
            </a:xfrm>
          </p:grpSpPr>
          <p:sp>
            <p:nvSpPr>
              <p:cNvPr id="15" name="Freeform 14"/>
              <p:cNvSpPr/>
              <p:nvPr/>
            </p:nvSpPr>
            <p:spPr>
              <a:xfrm>
                <a:off x="5041900" y="1330706"/>
                <a:ext cx="22099" cy="4406266"/>
              </a:xfrm>
              <a:custGeom>
                <a:avLst/>
                <a:gdLst/>
                <a:ahLst/>
                <a:cxnLst/>
                <a:rect l="0" t="0" r="0" b="0"/>
                <a:pathLst>
                  <a:path w="22099" h="4406266">
                    <a:moveTo>
                      <a:pt x="0" y="0"/>
                    </a:moveTo>
                    <a:lnTo>
                      <a:pt x="22098" y="0"/>
                    </a:lnTo>
                    <a:lnTo>
                      <a:pt x="22098" y="4406265"/>
                    </a:lnTo>
                    <a:lnTo>
                      <a:pt x="0" y="440626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041900" y="1320800"/>
                <a:ext cx="4434714" cy="22099"/>
              </a:xfrm>
              <a:custGeom>
                <a:avLst/>
                <a:gdLst/>
                <a:ahLst/>
                <a:cxnLst/>
                <a:rect l="0" t="0" r="0" b="0"/>
                <a:pathLst>
                  <a:path w="4434714" h="22099">
                    <a:moveTo>
                      <a:pt x="0" y="0"/>
                    </a:moveTo>
                    <a:lnTo>
                      <a:pt x="4434713" y="0"/>
                    </a:lnTo>
                    <a:lnTo>
                      <a:pt x="4434713" y="22098"/>
                    </a:lnTo>
                    <a:lnTo>
                      <a:pt x="0" y="22098"/>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057394" y="1542288"/>
                <a:ext cx="4411727" cy="22988"/>
              </a:xfrm>
              <a:custGeom>
                <a:avLst/>
                <a:gdLst/>
                <a:ahLst/>
                <a:cxnLst/>
                <a:rect l="0" t="0" r="0" b="0"/>
                <a:pathLst>
                  <a:path w="4411727" h="22988">
                    <a:moveTo>
                      <a:pt x="0" y="0"/>
                    </a:moveTo>
                    <a:lnTo>
                      <a:pt x="4411726" y="0"/>
                    </a:lnTo>
                    <a:lnTo>
                      <a:pt x="4411726" y="22987"/>
                    </a:lnTo>
                    <a:lnTo>
                      <a:pt x="0" y="2298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264531" y="1331849"/>
                <a:ext cx="23115" cy="4406266"/>
              </a:xfrm>
              <a:custGeom>
                <a:avLst/>
                <a:gdLst/>
                <a:ahLst/>
                <a:cxnLst/>
                <a:rect l="0" t="0" r="0" b="0"/>
                <a:pathLst>
                  <a:path w="23115" h="4406266">
                    <a:moveTo>
                      <a:pt x="0" y="0"/>
                    </a:moveTo>
                    <a:lnTo>
                      <a:pt x="23114" y="0"/>
                    </a:lnTo>
                    <a:lnTo>
                      <a:pt x="23114" y="4406265"/>
                    </a:lnTo>
                    <a:lnTo>
                      <a:pt x="0" y="440626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483733" y="1330706"/>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706110" y="1331849"/>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922137" y="1330706"/>
                <a:ext cx="26417" cy="4408679"/>
              </a:xfrm>
              <a:custGeom>
                <a:avLst/>
                <a:gdLst/>
                <a:ahLst/>
                <a:cxnLst/>
                <a:rect l="0" t="0" r="0" b="0"/>
                <a:pathLst>
                  <a:path w="26417" h="4408679">
                    <a:moveTo>
                      <a:pt x="0" y="0"/>
                    </a:moveTo>
                    <a:lnTo>
                      <a:pt x="26416" y="0"/>
                    </a:lnTo>
                    <a:lnTo>
                      <a:pt x="26416" y="4408678"/>
                    </a:lnTo>
                    <a:lnTo>
                      <a:pt x="0" y="4408678"/>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144514" y="1331849"/>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367145" y="1332992"/>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587490" y="1331849"/>
                <a:ext cx="24131" cy="4406266"/>
              </a:xfrm>
              <a:custGeom>
                <a:avLst/>
                <a:gdLst/>
                <a:ahLst/>
                <a:cxnLst/>
                <a:rect l="0" t="0" r="0" b="0"/>
                <a:pathLst>
                  <a:path w="24131" h="4406266">
                    <a:moveTo>
                      <a:pt x="0" y="0"/>
                    </a:moveTo>
                    <a:lnTo>
                      <a:pt x="24130" y="0"/>
                    </a:lnTo>
                    <a:lnTo>
                      <a:pt x="24130" y="4406265"/>
                    </a:lnTo>
                    <a:lnTo>
                      <a:pt x="0" y="440626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808724" y="1333881"/>
                <a:ext cx="26544" cy="4405123"/>
              </a:xfrm>
              <a:custGeom>
                <a:avLst/>
                <a:gdLst/>
                <a:ahLst/>
                <a:cxnLst/>
                <a:rect l="0" t="0" r="0" b="0"/>
                <a:pathLst>
                  <a:path w="26544" h="4405123">
                    <a:moveTo>
                      <a:pt x="0" y="0"/>
                    </a:moveTo>
                    <a:lnTo>
                      <a:pt x="26543" y="0"/>
                    </a:lnTo>
                    <a:lnTo>
                      <a:pt x="26543" y="4405122"/>
                    </a:lnTo>
                    <a:lnTo>
                      <a:pt x="0" y="4405122"/>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023481" y="1331849"/>
                <a:ext cx="28576" cy="4406266"/>
              </a:xfrm>
              <a:custGeom>
                <a:avLst/>
                <a:gdLst/>
                <a:ahLst/>
                <a:cxnLst/>
                <a:rect l="0" t="0" r="0" b="0"/>
                <a:pathLst>
                  <a:path w="28576" h="4406266">
                    <a:moveTo>
                      <a:pt x="0" y="0"/>
                    </a:moveTo>
                    <a:lnTo>
                      <a:pt x="28575" y="0"/>
                    </a:lnTo>
                    <a:lnTo>
                      <a:pt x="28575" y="4406265"/>
                    </a:lnTo>
                    <a:lnTo>
                      <a:pt x="0" y="440626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247382" y="1332992"/>
                <a:ext cx="22988" cy="4403091"/>
              </a:xfrm>
              <a:custGeom>
                <a:avLst/>
                <a:gdLst/>
                <a:ahLst/>
                <a:cxnLst/>
                <a:rect l="0" t="0" r="0" b="0"/>
                <a:pathLst>
                  <a:path w="22988" h="4403091">
                    <a:moveTo>
                      <a:pt x="0" y="0"/>
                    </a:moveTo>
                    <a:lnTo>
                      <a:pt x="22987" y="0"/>
                    </a:lnTo>
                    <a:lnTo>
                      <a:pt x="22987" y="4403090"/>
                    </a:lnTo>
                    <a:lnTo>
                      <a:pt x="0" y="4403090"/>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469759" y="1332992"/>
                <a:ext cx="25274" cy="4404234"/>
              </a:xfrm>
              <a:custGeom>
                <a:avLst/>
                <a:gdLst/>
                <a:ahLst/>
                <a:cxnLst/>
                <a:rect l="0" t="0" r="0" b="0"/>
                <a:pathLst>
                  <a:path w="25274" h="4404234">
                    <a:moveTo>
                      <a:pt x="0" y="0"/>
                    </a:moveTo>
                    <a:lnTo>
                      <a:pt x="25273" y="0"/>
                    </a:lnTo>
                    <a:lnTo>
                      <a:pt x="25273" y="4404233"/>
                    </a:lnTo>
                    <a:lnTo>
                      <a:pt x="0" y="4404233"/>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690104" y="1332992"/>
                <a:ext cx="24131" cy="4405123"/>
              </a:xfrm>
              <a:custGeom>
                <a:avLst/>
                <a:gdLst/>
                <a:ahLst/>
                <a:cxnLst/>
                <a:rect l="0" t="0" r="0" b="0"/>
                <a:pathLst>
                  <a:path w="24131" h="4405123">
                    <a:moveTo>
                      <a:pt x="0" y="0"/>
                    </a:moveTo>
                    <a:lnTo>
                      <a:pt x="24130" y="0"/>
                    </a:lnTo>
                    <a:lnTo>
                      <a:pt x="24130" y="4405122"/>
                    </a:lnTo>
                    <a:lnTo>
                      <a:pt x="0" y="4405122"/>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911592" y="1333881"/>
                <a:ext cx="26544" cy="4407536"/>
              </a:xfrm>
              <a:custGeom>
                <a:avLst/>
                <a:gdLst/>
                <a:ahLst/>
                <a:cxnLst/>
                <a:rect l="0" t="0" r="0" b="0"/>
                <a:pathLst>
                  <a:path w="26544" h="4407536">
                    <a:moveTo>
                      <a:pt x="0" y="0"/>
                    </a:moveTo>
                    <a:lnTo>
                      <a:pt x="26543" y="0"/>
                    </a:lnTo>
                    <a:lnTo>
                      <a:pt x="26543" y="4407535"/>
                    </a:lnTo>
                    <a:lnTo>
                      <a:pt x="0" y="440753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126349" y="1331849"/>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8349869" y="1332992"/>
                <a:ext cx="25401" cy="4406393"/>
              </a:xfrm>
              <a:custGeom>
                <a:avLst/>
                <a:gdLst/>
                <a:ahLst/>
                <a:cxnLst/>
                <a:rect l="0" t="0" r="0" b="0"/>
                <a:pathLst>
                  <a:path w="25401" h="4406393">
                    <a:moveTo>
                      <a:pt x="0" y="0"/>
                    </a:moveTo>
                    <a:lnTo>
                      <a:pt x="25400" y="0"/>
                    </a:lnTo>
                    <a:lnTo>
                      <a:pt x="25400" y="4406392"/>
                    </a:lnTo>
                    <a:lnTo>
                      <a:pt x="0" y="4406392"/>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572246" y="1333881"/>
                <a:ext cx="27433" cy="4407536"/>
              </a:xfrm>
              <a:custGeom>
                <a:avLst/>
                <a:gdLst/>
                <a:ahLst/>
                <a:cxnLst/>
                <a:rect l="0" t="0" r="0" b="0"/>
                <a:pathLst>
                  <a:path w="27433" h="4407536">
                    <a:moveTo>
                      <a:pt x="0" y="0"/>
                    </a:moveTo>
                    <a:lnTo>
                      <a:pt x="27432" y="0"/>
                    </a:lnTo>
                    <a:lnTo>
                      <a:pt x="27432" y="4407535"/>
                    </a:lnTo>
                    <a:lnTo>
                      <a:pt x="0" y="4407535"/>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8792591" y="1332992"/>
                <a:ext cx="26544" cy="4406393"/>
              </a:xfrm>
              <a:custGeom>
                <a:avLst/>
                <a:gdLst/>
                <a:ahLst/>
                <a:cxnLst/>
                <a:rect l="0" t="0" r="0" b="0"/>
                <a:pathLst>
                  <a:path w="26544" h="4406393">
                    <a:moveTo>
                      <a:pt x="0" y="0"/>
                    </a:moveTo>
                    <a:lnTo>
                      <a:pt x="26543" y="0"/>
                    </a:lnTo>
                    <a:lnTo>
                      <a:pt x="26543" y="4406392"/>
                    </a:lnTo>
                    <a:lnTo>
                      <a:pt x="0" y="4406392"/>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9012936" y="1332992"/>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9228963" y="1332992"/>
                <a:ext cx="30862" cy="4408679"/>
              </a:xfrm>
              <a:custGeom>
                <a:avLst/>
                <a:gdLst/>
                <a:ahLst/>
                <a:cxnLst/>
                <a:rect l="0" t="0" r="0" b="0"/>
                <a:pathLst>
                  <a:path w="30862" h="4408679">
                    <a:moveTo>
                      <a:pt x="0" y="0"/>
                    </a:moveTo>
                    <a:lnTo>
                      <a:pt x="30861" y="0"/>
                    </a:lnTo>
                    <a:lnTo>
                      <a:pt x="30861" y="4408678"/>
                    </a:lnTo>
                    <a:lnTo>
                      <a:pt x="0" y="4408678"/>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446006" y="1329563"/>
                <a:ext cx="32132" cy="4409441"/>
              </a:xfrm>
              <a:custGeom>
                <a:avLst/>
                <a:gdLst/>
                <a:ahLst/>
                <a:cxnLst/>
                <a:rect l="0" t="0" r="0" b="0"/>
                <a:pathLst>
                  <a:path w="32132" h="4409441">
                    <a:moveTo>
                      <a:pt x="0" y="0"/>
                    </a:moveTo>
                    <a:lnTo>
                      <a:pt x="32131" y="0"/>
                    </a:lnTo>
                    <a:lnTo>
                      <a:pt x="32131" y="4409440"/>
                    </a:lnTo>
                    <a:lnTo>
                      <a:pt x="0" y="4409440"/>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054981" y="1763522"/>
                <a:ext cx="4407409" cy="22988"/>
              </a:xfrm>
              <a:custGeom>
                <a:avLst/>
                <a:gdLst/>
                <a:ahLst/>
                <a:cxnLst/>
                <a:rect l="0" t="0" r="0" b="0"/>
                <a:pathLst>
                  <a:path w="4407409" h="22988">
                    <a:moveTo>
                      <a:pt x="0" y="0"/>
                    </a:moveTo>
                    <a:lnTo>
                      <a:pt x="4407408" y="0"/>
                    </a:lnTo>
                    <a:lnTo>
                      <a:pt x="4407408" y="22987"/>
                    </a:lnTo>
                    <a:lnTo>
                      <a:pt x="0" y="2298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056124" y="1982978"/>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054092" y="2198624"/>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058537" y="3304794"/>
                <a:ext cx="4414902" cy="24131"/>
              </a:xfrm>
              <a:custGeom>
                <a:avLst/>
                <a:gdLst/>
                <a:ahLst/>
                <a:cxnLst/>
                <a:rect l="0" t="0" r="0" b="0"/>
                <a:pathLst>
                  <a:path w="4414902" h="24131">
                    <a:moveTo>
                      <a:pt x="0" y="0"/>
                    </a:moveTo>
                    <a:lnTo>
                      <a:pt x="4414901" y="0"/>
                    </a:lnTo>
                    <a:lnTo>
                      <a:pt x="4414901" y="24130"/>
                    </a:lnTo>
                    <a:lnTo>
                      <a:pt x="0" y="24130"/>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5056124" y="3085592"/>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056124" y="2864104"/>
                <a:ext cx="4407409" cy="24131"/>
              </a:xfrm>
              <a:custGeom>
                <a:avLst/>
                <a:gdLst/>
                <a:ahLst/>
                <a:cxnLst/>
                <a:rect l="0" t="0" r="0" b="0"/>
                <a:pathLst>
                  <a:path w="4407409" h="24131">
                    <a:moveTo>
                      <a:pt x="0" y="0"/>
                    </a:moveTo>
                    <a:lnTo>
                      <a:pt x="4407408" y="0"/>
                    </a:lnTo>
                    <a:lnTo>
                      <a:pt x="4407408" y="24130"/>
                    </a:lnTo>
                    <a:lnTo>
                      <a:pt x="0" y="24130"/>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5058537" y="2642870"/>
                <a:ext cx="4414013" cy="22988"/>
              </a:xfrm>
              <a:custGeom>
                <a:avLst/>
                <a:gdLst/>
                <a:ahLst/>
                <a:cxnLst/>
                <a:rect l="0" t="0" r="0" b="0"/>
                <a:pathLst>
                  <a:path w="4414013" h="22988">
                    <a:moveTo>
                      <a:pt x="0" y="0"/>
                    </a:moveTo>
                    <a:lnTo>
                      <a:pt x="4414012" y="0"/>
                    </a:lnTo>
                    <a:lnTo>
                      <a:pt x="4414012" y="22987"/>
                    </a:lnTo>
                    <a:lnTo>
                      <a:pt x="0" y="2298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5057394" y="2423414"/>
                <a:ext cx="4401821" cy="22988"/>
              </a:xfrm>
              <a:custGeom>
                <a:avLst/>
                <a:gdLst/>
                <a:ahLst/>
                <a:cxnLst/>
                <a:rect l="0" t="0" r="0" b="0"/>
                <a:pathLst>
                  <a:path w="4401821" h="22988">
                    <a:moveTo>
                      <a:pt x="0" y="0"/>
                    </a:moveTo>
                    <a:lnTo>
                      <a:pt x="4401820" y="0"/>
                    </a:lnTo>
                    <a:lnTo>
                      <a:pt x="4401820" y="22987"/>
                    </a:lnTo>
                    <a:lnTo>
                      <a:pt x="0" y="2298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054981" y="3522726"/>
                <a:ext cx="4406266" cy="23115"/>
              </a:xfrm>
              <a:custGeom>
                <a:avLst/>
                <a:gdLst/>
                <a:ahLst/>
                <a:cxnLst/>
                <a:rect l="0" t="0" r="0" b="0"/>
                <a:pathLst>
                  <a:path w="4406266" h="23115">
                    <a:moveTo>
                      <a:pt x="0" y="0"/>
                    </a:moveTo>
                    <a:lnTo>
                      <a:pt x="4406265" y="0"/>
                    </a:lnTo>
                    <a:lnTo>
                      <a:pt x="4406265" y="23114"/>
                    </a:lnTo>
                    <a:lnTo>
                      <a:pt x="0" y="23114"/>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054092" y="3744341"/>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5052949" y="3965829"/>
                <a:ext cx="4411727" cy="24131"/>
              </a:xfrm>
              <a:custGeom>
                <a:avLst/>
                <a:gdLst/>
                <a:ahLst/>
                <a:cxnLst/>
                <a:rect l="0" t="0" r="0" b="0"/>
                <a:pathLst>
                  <a:path w="4411727" h="24131">
                    <a:moveTo>
                      <a:pt x="0" y="0"/>
                    </a:moveTo>
                    <a:lnTo>
                      <a:pt x="4411726" y="0"/>
                    </a:lnTo>
                    <a:lnTo>
                      <a:pt x="4411726" y="24130"/>
                    </a:lnTo>
                    <a:lnTo>
                      <a:pt x="0" y="24130"/>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054092" y="4185031"/>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5052949" y="4400931"/>
                <a:ext cx="4414902" cy="24258"/>
              </a:xfrm>
              <a:custGeom>
                <a:avLst/>
                <a:gdLst/>
                <a:ahLst/>
                <a:cxnLst/>
                <a:rect l="0" t="0" r="0" b="0"/>
                <a:pathLst>
                  <a:path w="4414902" h="24258">
                    <a:moveTo>
                      <a:pt x="0" y="0"/>
                    </a:moveTo>
                    <a:lnTo>
                      <a:pt x="4414901" y="0"/>
                    </a:lnTo>
                    <a:lnTo>
                      <a:pt x="4414901" y="24257"/>
                    </a:lnTo>
                    <a:lnTo>
                      <a:pt x="0" y="2425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5056124" y="5502402"/>
                <a:ext cx="4415029" cy="26544"/>
              </a:xfrm>
              <a:custGeom>
                <a:avLst/>
                <a:gdLst/>
                <a:ahLst/>
                <a:cxnLst/>
                <a:rect l="0" t="0" r="0" b="0"/>
                <a:pathLst>
                  <a:path w="4415029" h="26544">
                    <a:moveTo>
                      <a:pt x="0" y="0"/>
                    </a:moveTo>
                    <a:lnTo>
                      <a:pt x="4415028" y="0"/>
                    </a:lnTo>
                    <a:lnTo>
                      <a:pt x="4415028" y="26543"/>
                    </a:lnTo>
                    <a:lnTo>
                      <a:pt x="0" y="26543"/>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5056124" y="5286375"/>
                <a:ext cx="4416172" cy="26544"/>
              </a:xfrm>
              <a:custGeom>
                <a:avLst/>
                <a:gdLst/>
                <a:ahLst/>
                <a:cxnLst/>
                <a:rect l="0" t="0" r="0" b="0"/>
                <a:pathLst>
                  <a:path w="4416172" h="26544">
                    <a:moveTo>
                      <a:pt x="0" y="0"/>
                    </a:moveTo>
                    <a:lnTo>
                      <a:pt x="4416171" y="0"/>
                    </a:lnTo>
                    <a:lnTo>
                      <a:pt x="4416171" y="26543"/>
                    </a:lnTo>
                    <a:lnTo>
                      <a:pt x="0" y="26543"/>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052949" y="5066030"/>
                <a:ext cx="4414140" cy="24258"/>
              </a:xfrm>
              <a:custGeom>
                <a:avLst/>
                <a:gdLst/>
                <a:ahLst/>
                <a:cxnLst/>
                <a:rect l="0" t="0" r="0" b="0"/>
                <a:pathLst>
                  <a:path w="4414140" h="24258">
                    <a:moveTo>
                      <a:pt x="0" y="0"/>
                    </a:moveTo>
                    <a:lnTo>
                      <a:pt x="4414139" y="0"/>
                    </a:lnTo>
                    <a:lnTo>
                      <a:pt x="4414139" y="24257"/>
                    </a:lnTo>
                    <a:lnTo>
                      <a:pt x="0" y="2425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5054092" y="4844797"/>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054092" y="4625722"/>
                <a:ext cx="4409441" cy="24130"/>
              </a:xfrm>
              <a:custGeom>
                <a:avLst/>
                <a:gdLst/>
                <a:ahLst/>
                <a:cxnLst/>
                <a:rect l="0" t="0" r="0" b="0"/>
                <a:pathLst>
                  <a:path w="4409441" h="24130">
                    <a:moveTo>
                      <a:pt x="0" y="0"/>
                    </a:moveTo>
                    <a:lnTo>
                      <a:pt x="4409440" y="0"/>
                    </a:lnTo>
                    <a:lnTo>
                      <a:pt x="4409440" y="24129"/>
                    </a:lnTo>
                    <a:lnTo>
                      <a:pt x="0" y="24129"/>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041900" y="5725922"/>
                <a:ext cx="4435984" cy="26544"/>
              </a:xfrm>
              <a:custGeom>
                <a:avLst/>
                <a:gdLst/>
                <a:ahLst/>
                <a:cxnLst/>
                <a:rect l="0" t="0" r="0" b="0"/>
                <a:pathLst>
                  <a:path w="4435984" h="26544">
                    <a:moveTo>
                      <a:pt x="0" y="0"/>
                    </a:moveTo>
                    <a:lnTo>
                      <a:pt x="4435983" y="0"/>
                    </a:lnTo>
                    <a:lnTo>
                      <a:pt x="4435983" y="26543"/>
                    </a:lnTo>
                    <a:lnTo>
                      <a:pt x="0" y="26543"/>
                    </a:lnTo>
                    <a:close/>
                  </a:path>
                </a:pathLst>
              </a:custGeom>
              <a:solidFill>
                <a:srgbClr val="8C8CFF"/>
              </a:solidFill>
              <a:ln w="0" cap="flat" cmpd="sng" algn="ctr">
                <a:solidFill>
                  <a:srgbClr val="8C8C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flipV="1">
              <a:off x="7239000" y="1181100"/>
              <a:ext cx="0" cy="471170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76800" y="3505200"/>
              <a:ext cx="4737100"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61" name="Oval 60"/>
          <p:cNvSpPr/>
          <p:nvPr/>
        </p:nvSpPr>
        <p:spPr>
          <a:xfrm>
            <a:off x="5535295" y="2230247"/>
            <a:ext cx="1709928" cy="1709928"/>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342888" y="3062478"/>
            <a:ext cx="70104" cy="70104"/>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8369554" y="3431540"/>
            <a:ext cx="0" cy="18580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46036" y="2428494"/>
            <a:ext cx="247904"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429500" y="2311400"/>
            <a:ext cx="238709" cy="230832"/>
          </a:xfrm>
          <a:prstGeom prst="rect">
            <a:avLst/>
          </a:prstGeom>
          <a:noFill/>
        </p:spPr>
        <p:txBody>
          <a:bodyPr vert="horz" rtlCol="0">
            <a:spAutoFit/>
          </a:bodyPr>
          <a:lstStyle/>
          <a:p>
            <a:r>
              <a:rPr lang="en-US" sz="900" smtClean="0">
                <a:solidFill>
                  <a:srgbClr val="000000"/>
                </a:solidFill>
                <a:latin typeface="Arial - 11"/>
              </a:rPr>
              <a:t>5</a:t>
            </a:r>
            <a:endParaRPr lang="en-US" sz="900">
              <a:solidFill>
                <a:srgbClr val="000000"/>
              </a:solidFill>
              <a:latin typeface="Arial - 11"/>
            </a:endParaRPr>
          </a:p>
        </p:txBody>
      </p:sp>
      <p:sp>
        <p:nvSpPr>
          <p:cNvPr id="66" name="TextBox 65"/>
          <p:cNvSpPr txBox="1"/>
          <p:nvPr/>
        </p:nvSpPr>
        <p:spPr>
          <a:xfrm>
            <a:off x="8293100" y="3657600"/>
            <a:ext cx="238709" cy="230832"/>
          </a:xfrm>
          <a:prstGeom prst="rect">
            <a:avLst/>
          </a:prstGeom>
          <a:noFill/>
        </p:spPr>
        <p:txBody>
          <a:bodyPr vert="horz" rtlCol="0">
            <a:spAutoFit/>
          </a:bodyPr>
          <a:lstStyle/>
          <a:p>
            <a:r>
              <a:rPr lang="en-US" sz="900" smtClean="0">
                <a:solidFill>
                  <a:srgbClr val="000000"/>
                </a:solidFill>
                <a:latin typeface="Arial - 11"/>
              </a:rPr>
              <a:t>5</a:t>
            </a:r>
            <a:endParaRPr lang="en-US" sz="900">
              <a:solidFill>
                <a:srgbClr val="000000"/>
              </a:solidFill>
              <a:latin typeface="Arial - 11"/>
            </a:endParaRPr>
          </a:p>
        </p:txBody>
      </p:sp>
      <p:sp>
        <p:nvSpPr>
          <p:cNvPr id="67" name="TextBox 66"/>
          <p:cNvSpPr txBox="1"/>
          <p:nvPr/>
        </p:nvSpPr>
        <p:spPr>
          <a:xfrm>
            <a:off x="7289800" y="1371600"/>
            <a:ext cx="227432" cy="215444"/>
          </a:xfrm>
          <a:prstGeom prst="rect">
            <a:avLst/>
          </a:prstGeom>
          <a:noFill/>
        </p:spPr>
        <p:txBody>
          <a:bodyPr vert="horz" rtlCol="0">
            <a:spAutoFit/>
          </a:bodyPr>
          <a:lstStyle/>
          <a:p>
            <a:r>
              <a:rPr lang="en-US" sz="800" smtClean="0">
                <a:solidFill>
                  <a:srgbClr val="000000"/>
                </a:solidFill>
                <a:latin typeface="Arial - 10"/>
              </a:rPr>
              <a:t>y</a:t>
            </a:r>
            <a:endParaRPr lang="en-US" sz="800">
              <a:solidFill>
                <a:srgbClr val="000000"/>
              </a:solidFill>
              <a:latin typeface="Arial - 10"/>
            </a:endParaRPr>
          </a:p>
        </p:txBody>
      </p:sp>
      <p:sp>
        <p:nvSpPr>
          <p:cNvPr id="68" name="TextBox 67"/>
          <p:cNvSpPr txBox="1"/>
          <p:nvPr/>
        </p:nvSpPr>
        <p:spPr>
          <a:xfrm>
            <a:off x="9410700" y="3200400"/>
            <a:ext cx="227432" cy="215444"/>
          </a:xfrm>
          <a:prstGeom prst="rect">
            <a:avLst/>
          </a:prstGeom>
          <a:noFill/>
        </p:spPr>
        <p:txBody>
          <a:bodyPr vert="horz" rtlCol="0">
            <a:spAutoFit/>
          </a:bodyPr>
          <a:lstStyle/>
          <a:p>
            <a:r>
              <a:rPr lang="en-US" sz="800" smtClean="0">
                <a:solidFill>
                  <a:srgbClr val="000000"/>
                </a:solidFill>
                <a:latin typeface="Arial - 10"/>
              </a:rPr>
              <a:t>x</a:t>
            </a:r>
            <a:endParaRPr lang="en-US" sz="800">
              <a:solidFill>
                <a:srgbClr val="000000"/>
              </a:solidFill>
              <a:latin typeface="Arial - 10"/>
            </a:endParaRPr>
          </a:p>
        </p:txBody>
      </p:sp>
      <p:sp>
        <p:nvSpPr>
          <p:cNvPr id="69" name="TextBox 68"/>
          <p:cNvSpPr txBox="1"/>
          <p:nvPr/>
        </p:nvSpPr>
        <p:spPr>
          <a:xfrm>
            <a:off x="635000" y="1689100"/>
            <a:ext cx="3834511" cy="923330"/>
          </a:xfrm>
          <a:prstGeom prst="rect">
            <a:avLst/>
          </a:prstGeom>
          <a:noFill/>
        </p:spPr>
        <p:txBody>
          <a:bodyPr vert="horz" rtlCol="0">
            <a:spAutoFit/>
          </a:bodyPr>
          <a:lstStyle/>
          <a:p>
            <a:r>
              <a:rPr lang="en-US" sz="2700" smtClean="0">
                <a:solidFill>
                  <a:srgbClr val="000000"/>
                </a:solidFill>
                <a:latin typeface="Arial - 36"/>
              </a:rPr>
              <a:t>Write an equation  for the given  circle.</a:t>
            </a:r>
            <a:endParaRPr lang="en-US" sz="2700">
              <a:solidFill>
                <a:srgbClr val="000000"/>
              </a:solidFill>
              <a:latin typeface="Arial - 36"/>
            </a:endParaRPr>
          </a:p>
        </p:txBody>
      </p:sp>
    </p:spTree>
    <p:extLst>
      <p:ext uri="{BB962C8B-B14F-4D97-AF65-F5344CB8AC3E}">
        <p14:creationId xmlns:p14="http://schemas.microsoft.com/office/powerpoint/2010/main" val="138093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√13≈3.61</a:t>
            </a:r>
            <a:endParaRPr lang="en-US" sz="1300">
              <a:solidFill>
                <a:srgbClr val="000000"/>
              </a:solidFill>
              <a:latin typeface="Chalkboard - 17"/>
            </a:endParaRPr>
          </a:p>
        </p:txBody>
      </p:sp>
      <p:grpSp>
        <p:nvGrpSpPr>
          <p:cNvPr id="14" name="Group 13"/>
          <p:cNvGrpSpPr/>
          <p:nvPr/>
        </p:nvGrpSpPr>
        <p:grpSpPr>
          <a:xfrm>
            <a:off x="514349" y="4953143"/>
            <a:ext cx="4864101" cy="2654301"/>
            <a:chOff x="215900" y="4851400"/>
            <a:chExt cx="4864101" cy="2654301"/>
          </a:xfrm>
        </p:grpSpPr>
        <p:sp>
          <p:nvSpPr>
            <p:cNvPr id="9" name="Freeform 8"/>
            <p:cNvSpPr/>
            <p:nvPr/>
          </p:nvSpPr>
          <p:spPr>
            <a:xfrm>
              <a:off x="266700" y="4902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15900" y="4851400"/>
              <a:ext cx="4833112" cy="2625090"/>
            </a:xfrm>
            <a:prstGeom prst="rect">
              <a:avLst/>
            </a:prstGeom>
            <a:solidFill>
              <a:scrgbClr r="0" g="0" b="0">
                <a:alpha val="0"/>
              </a:scrgbClr>
            </a:solidFill>
          </p:spPr>
        </p:pic>
        <p:grpSp>
          <p:nvGrpSpPr>
            <p:cNvPr id="13" name="Group 12"/>
            <p:cNvGrpSpPr/>
            <p:nvPr/>
          </p:nvGrpSpPr>
          <p:grpSpPr>
            <a:xfrm>
              <a:off x="279400" y="7086600"/>
              <a:ext cx="2201672" cy="333177"/>
              <a:chOff x="279400" y="7086600"/>
              <a:chExt cx="2201672" cy="333177"/>
            </a:xfrm>
          </p:grpSpPr>
          <p:sp>
            <p:nvSpPr>
              <p:cNvPr id="11" name="TextBox 10"/>
              <p:cNvSpPr txBox="1"/>
              <p:nvPr/>
            </p:nvSpPr>
            <p:spPr>
              <a:xfrm>
                <a:off x="292100" y="7112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79400" y="7086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Oval 14"/>
          <p:cNvSpPr/>
          <p:nvPr/>
        </p:nvSpPr>
        <p:spPr>
          <a:xfrm>
            <a:off x="5963665" y="2072767"/>
            <a:ext cx="2810257" cy="2810256"/>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839458" y="2168271"/>
            <a:ext cx="1920494" cy="110274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26200" y="1727200"/>
            <a:ext cx="431953" cy="507831"/>
          </a:xfrm>
          <a:prstGeom prst="rect">
            <a:avLst/>
          </a:prstGeom>
          <a:noFill/>
        </p:spPr>
        <p:txBody>
          <a:bodyPr vert="horz" rtlCol="0">
            <a:spAutoFit/>
          </a:bodyPr>
          <a:lstStyle/>
          <a:p>
            <a:r>
              <a:rPr lang="en-US" sz="2700" smtClean="0">
                <a:solidFill>
                  <a:srgbClr val="000000"/>
                </a:solidFill>
                <a:latin typeface="Arial - 36"/>
              </a:rPr>
              <a:t>A</a:t>
            </a:r>
            <a:endParaRPr lang="en-US" sz="2700">
              <a:solidFill>
                <a:srgbClr val="000000"/>
              </a:solidFill>
              <a:latin typeface="Arial - 36"/>
            </a:endParaRPr>
          </a:p>
        </p:txBody>
      </p:sp>
      <p:sp>
        <p:nvSpPr>
          <p:cNvPr id="18" name="TextBox 17"/>
          <p:cNvSpPr txBox="1"/>
          <p:nvPr/>
        </p:nvSpPr>
        <p:spPr>
          <a:xfrm>
            <a:off x="8826500" y="3111500"/>
            <a:ext cx="431953" cy="507831"/>
          </a:xfrm>
          <a:prstGeom prst="rect">
            <a:avLst/>
          </a:prstGeom>
          <a:noFill/>
        </p:spPr>
        <p:txBody>
          <a:bodyPr vert="horz" rtlCol="0">
            <a:spAutoFit/>
          </a:bodyPr>
          <a:lstStyle/>
          <a:p>
            <a:r>
              <a:rPr lang="en-US" sz="2700" smtClean="0">
                <a:solidFill>
                  <a:srgbClr val="000000"/>
                </a:solidFill>
                <a:latin typeface="Arial - 36"/>
              </a:rPr>
              <a:t>B</a:t>
            </a:r>
            <a:endParaRPr lang="en-US" sz="2700">
              <a:solidFill>
                <a:srgbClr val="000000"/>
              </a:solidFill>
              <a:latin typeface="Arial - 36"/>
            </a:endParaRPr>
          </a:p>
        </p:txBody>
      </p:sp>
      <p:sp>
        <p:nvSpPr>
          <p:cNvPr id="19" name="TextBox 18"/>
          <p:cNvSpPr txBox="1"/>
          <p:nvPr/>
        </p:nvSpPr>
        <p:spPr>
          <a:xfrm>
            <a:off x="7759700" y="2349500"/>
            <a:ext cx="327964" cy="415498"/>
          </a:xfrm>
          <a:prstGeom prst="rect">
            <a:avLst/>
          </a:prstGeom>
          <a:noFill/>
        </p:spPr>
        <p:txBody>
          <a:bodyPr vert="horz" rtlCol="0">
            <a:spAutoFit/>
          </a:bodyPr>
          <a:lstStyle/>
          <a:p>
            <a:r>
              <a:rPr lang="en-US" sz="2100" smtClean="0">
                <a:solidFill>
                  <a:srgbClr val="000000"/>
                </a:solidFill>
                <a:latin typeface="Arial - 28"/>
              </a:rPr>
              <a:t>6</a:t>
            </a:r>
            <a:endParaRPr lang="en-US" sz="2100">
              <a:solidFill>
                <a:srgbClr val="000000"/>
              </a:solidFill>
              <a:latin typeface="Arial - 28"/>
            </a:endParaRPr>
          </a:p>
        </p:txBody>
      </p:sp>
      <p:sp>
        <p:nvSpPr>
          <p:cNvPr id="20" name="TextBox 19"/>
          <p:cNvSpPr txBox="1"/>
          <p:nvPr/>
        </p:nvSpPr>
        <p:spPr>
          <a:xfrm>
            <a:off x="838200" y="1625600"/>
            <a:ext cx="4434459" cy="1338828"/>
          </a:xfrm>
          <a:prstGeom prst="rect">
            <a:avLst/>
          </a:prstGeom>
          <a:noFill/>
        </p:spPr>
        <p:txBody>
          <a:bodyPr vert="horz" rtlCol="0">
            <a:spAutoFit/>
          </a:bodyPr>
          <a:lstStyle/>
          <a:p>
            <a:r>
              <a:rPr lang="en-US" sz="2700" smtClean="0">
                <a:solidFill>
                  <a:srgbClr val="000000"/>
                </a:solidFill>
                <a:latin typeface="Arial - 36"/>
              </a:rPr>
              <a:t>If chord AB is 2 units  from the center what  is the radius of the  circle?</a:t>
            </a:r>
            <a:endParaRPr lang="en-US" sz="2700">
              <a:solidFill>
                <a:srgbClr val="000000"/>
              </a:solidFill>
              <a:latin typeface="Arial - 36"/>
            </a:endParaRPr>
          </a:p>
        </p:txBody>
      </p:sp>
    </p:spTree>
    <p:extLst>
      <p:ext uri="{BB962C8B-B14F-4D97-AF65-F5344CB8AC3E}">
        <p14:creationId xmlns:p14="http://schemas.microsoft.com/office/powerpoint/2010/main" val="166802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66700" y="304800"/>
            <a:ext cx="9667621" cy="7419721"/>
          </a:xfrm>
          <a:prstGeom prst="rect">
            <a:avLst/>
          </a:prstGeom>
          <a:solidFill>
            <a:scrgbClr r="0" g="0" b="0">
              <a:alpha val="0"/>
            </a:scrgbClr>
          </a:solidFill>
        </p:spPr>
      </p:pic>
      <p:grpSp>
        <p:nvGrpSpPr>
          <p:cNvPr id="8" name="Group 7"/>
          <p:cNvGrpSpPr/>
          <p:nvPr/>
        </p:nvGrpSpPr>
        <p:grpSpPr>
          <a:xfrm>
            <a:off x="419100" y="2641600"/>
            <a:ext cx="9384411" cy="571881"/>
            <a:chOff x="419100" y="2641600"/>
            <a:chExt cx="9384411" cy="571881"/>
          </a:xfrm>
        </p:grpSpPr>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19100" y="2641600"/>
              <a:ext cx="1700911" cy="559181"/>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336800" y="2654300"/>
              <a:ext cx="1700911" cy="559181"/>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4254500" y="2654300"/>
              <a:ext cx="1700911" cy="559181"/>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172200" y="2641600"/>
              <a:ext cx="1700911" cy="559181"/>
            </a:xfrm>
            <a:prstGeom prst="rect">
              <a:avLst/>
            </a:prstGeom>
            <a:solidFill>
              <a:scrgbClr r="0" g="0" b="0">
                <a:alpha val="0"/>
              </a:scrgbClr>
            </a:solidFill>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8102600" y="2641600"/>
              <a:ext cx="1700911" cy="559181"/>
            </a:xfrm>
            <a:prstGeom prst="rect">
              <a:avLst/>
            </a:prstGeom>
            <a:solidFill>
              <a:scrgbClr r="0" g="0" b="0">
                <a:alpha val="0"/>
              </a:scrgbClr>
            </a:solidFill>
          </p:spPr>
        </p:pic>
      </p:grpSp>
      <p:sp>
        <p:nvSpPr>
          <p:cNvPr id="9" name="TextBox 8"/>
          <p:cNvSpPr txBox="1"/>
          <p:nvPr/>
        </p:nvSpPr>
        <p:spPr>
          <a:xfrm>
            <a:off x="596900" y="2743200"/>
            <a:ext cx="1422400" cy="292388"/>
          </a:xfrm>
          <a:prstGeom prst="rect">
            <a:avLst/>
          </a:prstGeom>
          <a:noFill/>
        </p:spPr>
        <p:txBody>
          <a:bodyPr vert="horz" rtlCol="0">
            <a:spAutoFit/>
          </a:bodyPr>
          <a:lstStyle/>
          <a:p>
            <a:pPr algn="ctr"/>
            <a:r>
              <a:rPr lang="en-US" sz="1300" b="1" smtClean="0">
                <a:solidFill>
                  <a:srgbClr val="E6E6FA"/>
                </a:solidFill>
                <a:latin typeface="Chalkboard - 18"/>
              </a:rPr>
              <a:t>Basics</a:t>
            </a:r>
            <a:endParaRPr lang="en-US" sz="1300" b="1">
              <a:solidFill>
                <a:srgbClr val="E6E6FA"/>
              </a:solidFill>
              <a:latin typeface="Chalkboard - 18"/>
            </a:endParaRPr>
          </a:p>
        </p:txBody>
      </p:sp>
      <p:sp>
        <p:nvSpPr>
          <p:cNvPr id="10" name="TextBox 9"/>
          <p:cNvSpPr txBox="1"/>
          <p:nvPr/>
        </p:nvSpPr>
        <p:spPr>
          <a:xfrm>
            <a:off x="2463800" y="2679700"/>
            <a:ext cx="1371600" cy="292388"/>
          </a:xfrm>
          <a:prstGeom prst="rect">
            <a:avLst/>
          </a:prstGeom>
          <a:noFill/>
        </p:spPr>
        <p:txBody>
          <a:bodyPr vert="horz" rtlCol="0">
            <a:spAutoFit/>
          </a:bodyPr>
          <a:lstStyle/>
          <a:p>
            <a:pPr algn="ctr"/>
            <a:r>
              <a:rPr lang="en-US" sz="1300" b="1" smtClean="0">
                <a:solidFill>
                  <a:srgbClr val="E6E6FA"/>
                </a:solidFill>
                <a:latin typeface="Chalkboard - 18"/>
              </a:rPr>
              <a:t>Parallel Lines</a:t>
            </a:r>
            <a:endParaRPr lang="en-US" sz="1300" b="1">
              <a:solidFill>
                <a:srgbClr val="E6E6FA"/>
              </a:solidFill>
              <a:latin typeface="Chalkboard - 18"/>
            </a:endParaRPr>
          </a:p>
        </p:txBody>
      </p:sp>
      <p:sp>
        <p:nvSpPr>
          <p:cNvPr id="11" name="TextBox 10"/>
          <p:cNvSpPr txBox="1"/>
          <p:nvPr/>
        </p:nvSpPr>
        <p:spPr>
          <a:xfrm>
            <a:off x="4495800" y="2794000"/>
            <a:ext cx="1371600" cy="292388"/>
          </a:xfrm>
          <a:prstGeom prst="rect">
            <a:avLst/>
          </a:prstGeom>
          <a:noFill/>
        </p:spPr>
        <p:txBody>
          <a:bodyPr vert="horz" rtlCol="0">
            <a:spAutoFit/>
          </a:bodyPr>
          <a:lstStyle/>
          <a:p>
            <a:pPr algn="ctr"/>
            <a:r>
              <a:rPr lang="en-US" sz="1300" b="1" smtClean="0">
                <a:solidFill>
                  <a:srgbClr val="E6E6FA"/>
                </a:solidFill>
                <a:latin typeface="Chalkboard - 18"/>
              </a:rPr>
              <a:t>Triangles</a:t>
            </a:r>
            <a:endParaRPr lang="en-US" sz="1300" b="1">
              <a:solidFill>
                <a:srgbClr val="E6E6FA"/>
              </a:solidFill>
              <a:latin typeface="Chalkboard - 18"/>
            </a:endParaRPr>
          </a:p>
        </p:txBody>
      </p:sp>
      <p:sp>
        <p:nvSpPr>
          <p:cNvPr id="12" name="TextBox 11"/>
          <p:cNvSpPr txBox="1"/>
          <p:nvPr/>
        </p:nvSpPr>
        <p:spPr>
          <a:xfrm>
            <a:off x="6261100" y="2654300"/>
            <a:ext cx="1524000" cy="292388"/>
          </a:xfrm>
          <a:prstGeom prst="rect">
            <a:avLst/>
          </a:prstGeom>
          <a:noFill/>
        </p:spPr>
        <p:txBody>
          <a:bodyPr vert="horz" rtlCol="0">
            <a:spAutoFit/>
          </a:bodyPr>
          <a:lstStyle/>
          <a:p>
            <a:pPr algn="ctr"/>
            <a:r>
              <a:rPr lang="en-US" sz="1300" b="1" smtClean="0">
                <a:solidFill>
                  <a:srgbClr val="E6E6FA"/>
                </a:solidFill>
                <a:latin typeface="Chalkboard - 18"/>
              </a:rPr>
              <a:t>Similar Triangles</a:t>
            </a:r>
            <a:endParaRPr lang="en-US" sz="1300" b="1">
              <a:solidFill>
                <a:srgbClr val="E6E6FA"/>
              </a:solidFill>
              <a:latin typeface="Chalkboard - 18"/>
            </a:endParaRPr>
          </a:p>
        </p:txBody>
      </p:sp>
      <p:sp>
        <p:nvSpPr>
          <p:cNvPr id="13" name="TextBox 12"/>
          <p:cNvSpPr txBox="1"/>
          <p:nvPr/>
        </p:nvSpPr>
        <p:spPr>
          <a:xfrm>
            <a:off x="8229600" y="2768600"/>
            <a:ext cx="1625600" cy="292388"/>
          </a:xfrm>
          <a:prstGeom prst="rect">
            <a:avLst/>
          </a:prstGeom>
          <a:noFill/>
        </p:spPr>
        <p:txBody>
          <a:bodyPr vert="horz" rtlCol="0">
            <a:spAutoFit/>
          </a:bodyPr>
          <a:lstStyle/>
          <a:p>
            <a:pPr algn="ctr"/>
            <a:r>
              <a:rPr lang="en-US" sz="1300" b="1" smtClean="0">
                <a:solidFill>
                  <a:srgbClr val="E6E6FA"/>
                </a:solidFill>
                <a:latin typeface="Chalkboard - 18"/>
              </a:rPr>
              <a:t>Circles</a:t>
            </a:r>
            <a:endParaRPr lang="en-US" sz="1300" b="1">
              <a:solidFill>
                <a:srgbClr val="E6E6FA"/>
              </a:solidFill>
              <a:latin typeface="Chalkboard - 18"/>
            </a:endParaRPr>
          </a:p>
        </p:txBody>
      </p:sp>
      <p:grpSp>
        <p:nvGrpSpPr>
          <p:cNvPr id="16" name="Group 15"/>
          <p:cNvGrpSpPr/>
          <p:nvPr/>
        </p:nvGrpSpPr>
        <p:grpSpPr>
          <a:xfrm>
            <a:off x="431800" y="3340100"/>
            <a:ext cx="1689735" cy="750062"/>
            <a:chOff x="431800" y="3340100"/>
            <a:chExt cx="1689735" cy="750062"/>
          </a:xfrm>
        </p:grpSpPr>
        <p:pic>
          <p:nvPicPr>
            <p:cNvPr id="14" name="Picture 13">
              <a:hlinkClick r:id="rId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3340100"/>
              <a:ext cx="1689735" cy="750062"/>
            </a:xfrm>
            <a:prstGeom prst="rect">
              <a:avLst/>
            </a:prstGeom>
            <a:solidFill>
              <a:scrgbClr r="0" g="0" b="0">
                <a:alpha val="0"/>
              </a:scrgbClr>
            </a:solidFill>
          </p:spPr>
        </p:pic>
        <p:sp>
          <p:nvSpPr>
            <p:cNvPr id="15" name="TextBox 14">
              <a:hlinkClick r:id="rId4" action="ppaction://hlinksldjump"/>
            </p:cNvPr>
            <p:cNvSpPr txBox="1"/>
            <p:nvPr/>
          </p:nvSpPr>
          <p:spPr>
            <a:xfrm>
              <a:off x="8890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19" name="Group 18"/>
          <p:cNvGrpSpPr/>
          <p:nvPr/>
        </p:nvGrpSpPr>
        <p:grpSpPr>
          <a:xfrm>
            <a:off x="431800" y="4191000"/>
            <a:ext cx="1689735" cy="750062"/>
            <a:chOff x="431800" y="4191000"/>
            <a:chExt cx="1689735" cy="750062"/>
          </a:xfrm>
        </p:grpSpPr>
        <p:pic>
          <p:nvPicPr>
            <p:cNvPr id="17" name="Picture 16">
              <a:hlinkClick r:id="rId6"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4191000"/>
              <a:ext cx="1689735" cy="750062"/>
            </a:xfrm>
            <a:prstGeom prst="rect">
              <a:avLst/>
            </a:prstGeom>
            <a:solidFill>
              <a:scrgbClr r="0" g="0" b="0">
                <a:alpha val="0"/>
              </a:scrgbClr>
            </a:solidFill>
          </p:spPr>
        </p:pic>
        <p:sp>
          <p:nvSpPr>
            <p:cNvPr id="18" name="TextBox 17">
              <a:hlinkClick r:id="rId6" action="ppaction://hlinksldjump"/>
            </p:cNvPr>
            <p:cNvSpPr txBox="1"/>
            <p:nvPr/>
          </p:nvSpPr>
          <p:spPr>
            <a:xfrm>
              <a:off x="8128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22" name="Group 21"/>
          <p:cNvGrpSpPr/>
          <p:nvPr/>
        </p:nvGrpSpPr>
        <p:grpSpPr>
          <a:xfrm>
            <a:off x="431800" y="5041900"/>
            <a:ext cx="1689735" cy="750062"/>
            <a:chOff x="431800" y="5041900"/>
            <a:chExt cx="1689735" cy="750062"/>
          </a:xfrm>
        </p:grpSpPr>
        <p:pic>
          <p:nvPicPr>
            <p:cNvPr id="20" name="Picture 19">
              <a:hlinkClick r:id="rId7"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5041900"/>
              <a:ext cx="1689735" cy="750062"/>
            </a:xfrm>
            <a:prstGeom prst="rect">
              <a:avLst/>
            </a:prstGeom>
            <a:solidFill>
              <a:scrgbClr r="0" g="0" b="0">
                <a:alpha val="0"/>
              </a:scrgbClr>
            </a:solidFill>
          </p:spPr>
        </p:pic>
        <p:sp>
          <p:nvSpPr>
            <p:cNvPr id="21" name="TextBox 20">
              <a:hlinkClick r:id="rId7" action="ppaction://hlinksldjump"/>
            </p:cNvPr>
            <p:cNvSpPr txBox="1"/>
            <p:nvPr/>
          </p:nvSpPr>
          <p:spPr>
            <a:xfrm>
              <a:off x="8382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25" name="Group 24"/>
          <p:cNvGrpSpPr/>
          <p:nvPr/>
        </p:nvGrpSpPr>
        <p:grpSpPr>
          <a:xfrm>
            <a:off x="431800" y="5892800"/>
            <a:ext cx="1689735" cy="750062"/>
            <a:chOff x="431800" y="5892800"/>
            <a:chExt cx="1689735" cy="750062"/>
          </a:xfrm>
        </p:grpSpPr>
        <p:pic>
          <p:nvPicPr>
            <p:cNvPr id="23" name="Picture 22">
              <a:hlinkClick r:id="rId8"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5892800"/>
              <a:ext cx="1689735" cy="750062"/>
            </a:xfrm>
            <a:prstGeom prst="rect">
              <a:avLst/>
            </a:prstGeom>
            <a:solidFill>
              <a:scrgbClr r="0" g="0" b="0">
                <a:alpha val="0"/>
              </a:scrgbClr>
            </a:solidFill>
          </p:spPr>
        </p:pic>
        <p:sp>
          <p:nvSpPr>
            <p:cNvPr id="24" name="TextBox 23">
              <a:hlinkClick r:id="rId8" action="ppaction://hlinksldjump"/>
            </p:cNvPr>
            <p:cNvSpPr txBox="1"/>
            <p:nvPr/>
          </p:nvSpPr>
          <p:spPr>
            <a:xfrm>
              <a:off x="8382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28" name="Group 27"/>
          <p:cNvGrpSpPr/>
          <p:nvPr/>
        </p:nvGrpSpPr>
        <p:grpSpPr>
          <a:xfrm>
            <a:off x="431800" y="6743700"/>
            <a:ext cx="1689735" cy="750062"/>
            <a:chOff x="431800" y="6743700"/>
            <a:chExt cx="1689735" cy="750062"/>
          </a:xfrm>
        </p:grpSpPr>
        <p:pic>
          <p:nvPicPr>
            <p:cNvPr id="26" name="Picture 25">
              <a:hlinkClick r:id="rId9"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6743700"/>
              <a:ext cx="1689735" cy="750062"/>
            </a:xfrm>
            <a:prstGeom prst="rect">
              <a:avLst/>
            </a:prstGeom>
            <a:solidFill>
              <a:scrgbClr r="0" g="0" b="0">
                <a:alpha val="0"/>
              </a:scrgbClr>
            </a:solidFill>
          </p:spPr>
        </p:pic>
        <p:sp>
          <p:nvSpPr>
            <p:cNvPr id="27" name="TextBox 26">
              <a:hlinkClick r:id="rId9" action="ppaction://hlinksldjump"/>
            </p:cNvPr>
            <p:cNvSpPr txBox="1"/>
            <p:nvPr/>
          </p:nvSpPr>
          <p:spPr>
            <a:xfrm>
              <a:off x="8382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31" name="Group 30"/>
          <p:cNvGrpSpPr/>
          <p:nvPr/>
        </p:nvGrpSpPr>
        <p:grpSpPr>
          <a:xfrm>
            <a:off x="2336800" y="3340100"/>
            <a:ext cx="1689735" cy="750062"/>
            <a:chOff x="2336800" y="3340100"/>
            <a:chExt cx="1689735" cy="750062"/>
          </a:xfrm>
        </p:grpSpPr>
        <p:pic>
          <p:nvPicPr>
            <p:cNvPr id="29" name="Picture 28">
              <a:hlinkClick r:id="rId10"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3340100"/>
              <a:ext cx="1689735" cy="750062"/>
            </a:xfrm>
            <a:prstGeom prst="rect">
              <a:avLst/>
            </a:prstGeom>
            <a:solidFill>
              <a:scrgbClr r="0" g="0" b="0">
                <a:alpha val="0"/>
              </a:scrgbClr>
            </a:solidFill>
          </p:spPr>
        </p:pic>
        <p:sp>
          <p:nvSpPr>
            <p:cNvPr id="30" name="TextBox 29">
              <a:hlinkClick r:id="rId10" action="ppaction://hlinksldjump"/>
            </p:cNvPr>
            <p:cNvSpPr txBox="1"/>
            <p:nvPr/>
          </p:nvSpPr>
          <p:spPr>
            <a:xfrm>
              <a:off x="27940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34" name="Group 33"/>
          <p:cNvGrpSpPr/>
          <p:nvPr/>
        </p:nvGrpSpPr>
        <p:grpSpPr>
          <a:xfrm>
            <a:off x="2336800" y="4191000"/>
            <a:ext cx="1689735" cy="750062"/>
            <a:chOff x="2336800" y="4191000"/>
            <a:chExt cx="1689735" cy="750062"/>
          </a:xfrm>
        </p:grpSpPr>
        <p:pic>
          <p:nvPicPr>
            <p:cNvPr id="32" name="Picture 31">
              <a:hlinkClick r:id="rId11"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4191000"/>
              <a:ext cx="1689735" cy="750062"/>
            </a:xfrm>
            <a:prstGeom prst="rect">
              <a:avLst/>
            </a:prstGeom>
            <a:solidFill>
              <a:scrgbClr r="0" g="0" b="0">
                <a:alpha val="0"/>
              </a:scrgbClr>
            </a:solidFill>
          </p:spPr>
        </p:pic>
        <p:sp>
          <p:nvSpPr>
            <p:cNvPr id="33" name="TextBox 32">
              <a:hlinkClick r:id="rId11" action="ppaction://hlinksldjump"/>
            </p:cNvPr>
            <p:cNvSpPr txBox="1"/>
            <p:nvPr/>
          </p:nvSpPr>
          <p:spPr>
            <a:xfrm>
              <a:off x="27178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37" name="Group 36"/>
          <p:cNvGrpSpPr/>
          <p:nvPr/>
        </p:nvGrpSpPr>
        <p:grpSpPr>
          <a:xfrm>
            <a:off x="2336800" y="5041900"/>
            <a:ext cx="1689735" cy="750062"/>
            <a:chOff x="2336800" y="5041900"/>
            <a:chExt cx="1689735" cy="750062"/>
          </a:xfrm>
        </p:grpSpPr>
        <p:pic>
          <p:nvPicPr>
            <p:cNvPr id="35" name="Picture 34">
              <a:hlinkClick r:id="rId12"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5041900"/>
              <a:ext cx="1689735" cy="750062"/>
            </a:xfrm>
            <a:prstGeom prst="rect">
              <a:avLst/>
            </a:prstGeom>
            <a:solidFill>
              <a:scrgbClr r="0" g="0" b="0">
                <a:alpha val="0"/>
              </a:scrgbClr>
            </a:solidFill>
          </p:spPr>
        </p:pic>
        <p:sp>
          <p:nvSpPr>
            <p:cNvPr id="36" name="TextBox 35">
              <a:hlinkClick r:id="rId12" action="ppaction://hlinksldjump"/>
            </p:cNvPr>
            <p:cNvSpPr txBox="1"/>
            <p:nvPr/>
          </p:nvSpPr>
          <p:spPr>
            <a:xfrm>
              <a:off x="27432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40" name="Group 39"/>
          <p:cNvGrpSpPr/>
          <p:nvPr/>
        </p:nvGrpSpPr>
        <p:grpSpPr>
          <a:xfrm>
            <a:off x="2336800" y="5892800"/>
            <a:ext cx="1689735" cy="750062"/>
            <a:chOff x="2336800" y="5892800"/>
            <a:chExt cx="1689735" cy="750062"/>
          </a:xfrm>
        </p:grpSpPr>
        <p:pic>
          <p:nvPicPr>
            <p:cNvPr id="38" name="Picture 37">
              <a:hlinkClick r:id="rId13"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5892800"/>
              <a:ext cx="1689735" cy="750062"/>
            </a:xfrm>
            <a:prstGeom prst="rect">
              <a:avLst/>
            </a:prstGeom>
            <a:solidFill>
              <a:scrgbClr r="0" g="0" b="0">
                <a:alpha val="0"/>
              </a:scrgbClr>
            </a:solidFill>
          </p:spPr>
        </p:pic>
        <p:sp>
          <p:nvSpPr>
            <p:cNvPr id="39" name="TextBox 38">
              <a:hlinkClick r:id="rId13" action="ppaction://hlinksldjump"/>
            </p:cNvPr>
            <p:cNvSpPr txBox="1"/>
            <p:nvPr/>
          </p:nvSpPr>
          <p:spPr>
            <a:xfrm>
              <a:off x="27432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43" name="Group 42"/>
          <p:cNvGrpSpPr/>
          <p:nvPr/>
        </p:nvGrpSpPr>
        <p:grpSpPr>
          <a:xfrm>
            <a:off x="2336800" y="6743700"/>
            <a:ext cx="1689735" cy="750062"/>
            <a:chOff x="2336800" y="6743700"/>
            <a:chExt cx="1689735" cy="750062"/>
          </a:xfrm>
        </p:grpSpPr>
        <p:pic>
          <p:nvPicPr>
            <p:cNvPr id="41" name="Picture 40">
              <a:hlinkClick r:id="rId1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6743700"/>
              <a:ext cx="1689735" cy="750062"/>
            </a:xfrm>
            <a:prstGeom prst="rect">
              <a:avLst/>
            </a:prstGeom>
            <a:solidFill>
              <a:scrgbClr r="0" g="0" b="0">
                <a:alpha val="0"/>
              </a:scrgbClr>
            </a:solidFill>
          </p:spPr>
        </p:pic>
        <p:sp>
          <p:nvSpPr>
            <p:cNvPr id="42" name="TextBox 41">
              <a:hlinkClick r:id="rId14" action="ppaction://hlinksldjump"/>
            </p:cNvPr>
            <p:cNvSpPr txBox="1"/>
            <p:nvPr/>
          </p:nvSpPr>
          <p:spPr>
            <a:xfrm>
              <a:off x="27432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46" name="Group 45"/>
          <p:cNvGrpSpPr/>
          <p:nvPr/>
        </p:nvGrpSpPr>
        <p:grpSpPr>
          <a:xfrm>
            <a:off x="4254500" y="3340100"/>
            <a:ext cx="1689735" cy="750062"/>
            <a:chOff x="4254500" y="3340100"/>
            <a:chExt cx="1689735" cy="750062"/>
          </a:xfrm>
        </p:grpSpPr>
        <p:pic>
          <p:nvPicPr>
            <p:cNvPr id="44" name="Picture 43">
              <a:hlinkClick r:id="rId15"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3340100"/>
              <a:ext cx="1689735" cy="750062"/>
            </a:xfrm>
            <a:prstGeom prst="rect">
              <a:avLst/>
            </a:prstGeom>
            <a:solidFill>
              <a:scrgbClr r="0" g="0" b="0">
                <a:alpha val="0"/>
              </a:scrgbClr>
            </a:solidFill>
          </p:spPr>
        </p:pic>
        <p:sp>
          <p:nvSpPr>
            <p:cNvPr id="45" name="TextBox 44">
              <a:hlinkClick r:id="rId15" action="ppaction://hlinksldjump"/>
            </p:cNvPr>
            <p:cNvSpPr txBox="1"/>
            <p:nvPr/>
          </p:nvSpPr>
          <p:spPr>
            <a:xfrm>
              <a:off x="47117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49" name="Group 48"/>
          <p:cNvGrpSpPr/>
          <p:nvPr/>
        </p:nvGrpSpPr>
        <p:grpSpPr>
          <a:xfrm>
            <a:off x="4254500" y="4191000"/>
            <a:ext cx="1689735" cy="750062"/>
            <a:chOff x="4254500" y="4191000"/>
            <a:chExt cx="1689735" cy="750062"/>
          </a:xfrm>
        </p:grpSpPr>
        <p:pic>
          <p:nvPicPr>
            <p:cNvPr id="47" name="Picture 46">
              <a:hlinkClick r:id="rId16"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4191000"/>
              <a:ext cx="1689735" cy="750062"/>
            </a:xfrm>
            <a:prstGeom prst="rect">
              <a:avLst/>
            </a:prstGeom>
            <a:solidFill>
              <a:scrgbClr r="0" g="0" b="0">
                <a:alpha val="0"/>
              </a:scrgbClr>
            </a:solidFill>
          </p:spPr>
        </p:pic>
        <p:sp>
          <p:nvSpPr>
            <p:cNvPr id="48" name="TextBox 47">
              <a:hlinkClick r:id="rId16" action="ppaction://hlinksldjump"/>
            </p:cNvPr>
            <p:cNvSpPr txBox="1"/>
            <p:nvPr/>
          </p:nvSpPr>
          <p:spPr>
            <a:xfrm>
              <a:off x="46355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52" name="Group 51"/>
          <p:cNvGrpSpPr/>
          <p:nvPr/>
        </p:nvGrpSpPr>
        <p:grpSpPr>
          <a:xfrm>
            <a:off x="4254500" y="5041900"/>
            <a:ext cx="1689735" cy="750062"/>
            <a:chOff x="4254500" y="5041900"/>
            <a:chExt cx="1689735" cy="750062"/>
          </a:xfrm>
        </p:grpSpPr>
        <p:pic>
          <p:nvPicPr>
            <p:cNvPr id="50" name="Picture 49">
              <a:hlinkClick r:id="rId17"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5041900"/>
              <a:ext cx="1689735" cy="750062"/>
            </a:xfrm>
            <a:prstGeom prst="rect">
              <a:avLst/>
            </a:prstGeom>
            <a:solidFill>
              <a:scrgbClr r="0" g="0" b="0">
                <a:alpha val="0"/>
              </a:scrgbClr>
            </a:solidFill>
          </p:spPr>
        </p:pic>
        <p:sp>
          <p:nvSpPr>
            <p:cNvPr id="51" name="TextBox 50">
              <a:hlinkClick r:id="rId17" action="ppaction://hlinksldjump"/>
            </p:cNvPr>
            <p:cNvSpPr txBox="1"/>
            <p:nvPr/>
          </p:nvSpPr>
          <p:spPr>
            <a:xfrm>
              <a:off x="46609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55" name="Group 54"/>
          <p:cNvGrpSpPr/>
          <p:nvPr/>
        </p:nvGrpSpPr>
        <p:grpSpPr>
          <a:xfrm>
            <a:off x="4254500" y="5892800"/>
            <a:ext cx="1689735" cy="750062"/>
            <a:chOff x="4254500" y="5892800"/>
            <a:chExt cx="1689735" cy="750062"/>
          </a:xfrm>
        </p:grpSpPr>
        <p:pic>
          <p:nvPicPr>
            <p:cNvPr id="53" name="Picture 52">
              <a:hlinkClick r:id="rId18"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5892800"/>
              <a:ext cx="1689735" cy="750062"/>
            </a:xfrm>
            <a:prstGeom prst="rect">
              <a:avLst/>
            </a:prstGeom>
            <a:solidFill>
              <a:scrgbClr r="0" g="0" b="0">
                <a:alpha val="0"/>
              </a:scrgbClr>
            </a:solidFill>
          </p:spPr>
        </p:pic>
        <p:sp>
          <p:nvSpPr>
            <p:cNvPr id="54" name="TextBox 53">
              <a:hlinkClick r:id="rId18" action="ppaction://hlinksldjump"/>
            </p:cNvPr>
            <p:cNvSpPr txBox="1"/>
            <p:nvPr/>
          </p:nvSpPr>
          <p:spPr>
            <a:xfrm>
              <a:off x="46609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58" name="Group 57"/>
          <p:cNvGrpSpPr/>
          <p:nvPr/>
        </p:nvGrpSpPr>
        <p:grpSpPr>
          <a:xfrm>
            <a:off x="4254500" y="6743700"/>
            <a:ext cx="1689735" cy="750062"/>
            <a:chOff x="4254500" y="6743700"/>
            <a:chExt cx="1689735" cy="750062"/>
          </a:xfrm>
        </p:grpSpPr>
        <p:pic>
          <p:nvPicPr>
            <p:cNvPr id="56" name="Picture 55">
              <a:hlinkClick r:id="rId19"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6743700"/>
              <a:ext cx="1689735" cy="750062"/>
            </a:xfrm>
            <a:prstGeom prst="rect">
              <a:avLst/>
            </a:prstGeom>
            <a:solidFill>
              <a:scrgbClr r="0" g="0" b="0">
                <a:alpha val="0"/>
              </a:scrgbClr>
            </a:solidFill>
          </p:spPr>
        </p:pic>
        <p:sp>
          <p:nvSpPr>
            <p:cNvPr id="57" name="TextBox 56">
              <a:hlinkClick r:id="rId19" action="ppaction://hlinksldjump"/>
            </p:cNvPr>
            <p:cNvSpPr txBox="1"/>
            <p:nvPr/>
          </p:nvSpPr>
          <p:spPr>
            <a:xfrm>
              <a:off x="46609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61" name="Group 60"/>
          <p:cNvGrpSpPr/>
          <p:nvPr/>
        </p:nvGrpSpPr>
        <p:grpSpPr>
          <a:xfrm>
            <a:off x="6172200" y="3340100"/>
            <a:ext cx="1689735" cy="750062"/>
            <a:chOff x="6172200" y="3340100"/>
            <a:chExt cx="1689735" cy="750062"/>
          </a:xfrm>
        </p:grpSpPr>
        <p:pic>
          <p:nvPicPr>
            <p:cNvPr id="59" name="Picture 58">
              <a:hlinkClick r:id="rId20"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3340100"/>
              <a:ext cx="1689735" cy="750062"/>
            </a:xfrm>
            <a:prstGeom prst="rect">
              <a:avLst/>
            </a:prstGeom>
            <a:solidFill>
              <a:scrgbClr r="0" g="0" b="0">
                <a:alpha val="0"/>
              </a:scrgbClr>
            </a:solidFill>
          </p:spPr>
        </p:pic>
        <p:sp>
          <p:nvSpPr>
            <p:cNvPr id="60" name="TextBox 59">
              <a:hlinkClick r:id="rId20" action="ppaction://hlinksldjump"/>
            </p:cNvPr>
            <p:cNvSpPr txBox="1"/>
            <p:nvPr/>
          </p:nvSpPr>
          <p:spPr>
            <a:xfrm>
              <a:off x="66294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64" name="Group 63"/>
          <p:cNvGrpSpPr/>
          <p:nvPr/>
        </p:nvGrpSpPr>
        <p:grpSpPr>
          <a:xfrm>
            <a:off x="6172200" y="4191000"/>
            <a:ext cx="1689735" cy="750062"/>
            <a:chOff x="6172200" y="4191000"/>
            <a:chExt cx="1689735" cy="750062"/>
          </a:xfrm>
        </p:grpSpPr>
        <p:pic>
          <p:nvPicPr>
            <p:cNvPr id="62" name="Picture 61">
              <a:hlinkClick r:id="rId21"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4191000"/>
              <a:ext cx="1689735" cy="750062"/>
            </a:xfrm>
            <a:prstGeom prst="rect">
              <a:avLst/>
            </a:prstGeom>
            <a:solidFill>
              <a:scrgbClr r="0" g="0" b="0">
                <a:alpha val="0"/>
              </a:scrgbClr>
            </a:solidFill>
          </p:spPr>
        </p:pic>
        <p:sp>
          <p:nvSpPr>
            <p:cNvPr id="63" name="TextBox 62">
              <a:hlinkClick r:id="rId21" action="ppaction://hlinksldjump"/>
            </p:cNvPr>
            <p:cNvSpPr txBox="1"/>
            <p:nvPr/>
          </p:nvSpPr>
          <p:spPr>
            <a:xfrm>
              <a:off x="65532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67" name="Group 66"/>
          <p:cNvGrpSpPr/>
          <p:nvPr/>
        </p:nvGrpSpPr>
        <p:grpSpPr>
          <a:xfrm>
            <a:off x="6172200" y="5041900"/>
            <a:ext cx="1689735" cy="750062"/>
            <a:chOff x="6172200" y="5041900"/>
            <a:chExt cx="1689735" cy="750062"/>
          </a:xfrm>
        </p:grpSpPr>
        <p:pic>
          <p:nvPicPr>
            <p:cNvPr id="65" name="Picture 64">
              <a:hlinkClick r:id="rId22"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5041900"/>
              <a:ext cx="1689735" cy="750062"/>
            </a:xfrm>
            <a:prstGeom prst="rect">
              <a:avLst/>
            </a:prstGeom>
            <a:solidFill>
              <a:scrgbClr r="0" g="0" b="0">
                <a:alpha val="0"/>
              </a:scrgbClr>
            </a:solidFill>
          </p:spPr>
        </p:pic>
        <p:sp>
          <p:nvSpPr>
            <p:cNvPr id="66" name="TextBox 65">
              <a:hlinkClick r:id="rId22" action="ppaction://hlinksldjump"/>
            </p:cNvPr>
            <p:cNvSpPr txBox="1"/>
            <p:nvPr/>
          </p:nvSpPr>
          <p:spPr>
            <a:xfrm>
              <a:off x="65786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70" name="Group 69"/>
          <p:cNvGrpSpPr/>
          <p:nvPr/>
        </p:nvGrpSpPr>
        <p:grpSpPr>
          <a:xfrm>
            <a:off x="6172200" y="5892800"/>
            <a:ext cx="1689735" cy="750062"/>
            <a:chOff x="6172200" y="5892800"/>
            <a:chExt cx="1689735" cy="750062"/>
          </a:xfrm>
        </p:grpSpPr>
        <p:pic>
          <p:nvPicPr>
            <p:cNvPr id="68" name="Picture 67">
              <a:hlinkClick r:id="rId23"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5892800"/>
              <a:ext cx="1689735" cy="750062"/>
            </a:xfrm>
            <a:prstGeom prst="rect">
              <a:avLst/>
            </a:prstGeom>
            <a:solidFill>
              <a:scrgbClr r="0" g="0" b="0">
                <a:alpha val="0"/>
              </a:scrgbClr>
            </a:solidFill>
          </p:spPr>
        </p:pic>
        <p:sp>
          <p:nvSpPr>
            <p:cNvPr id="69" name="TextBox 68">
              <a:hlinkClick r:id="rId23" action="ppaction://hlinksldjump"/>
            </p:cNvPr>
            <p:cNvSpPr txBox="1"/>
            <p:nvPr/>
          </p:nvSpPr>
          <p:spPr>
            <a:xfrm>
              <a:off x="65786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73" name="Group 72"/>
          <p:cNvGrpSpPr/>
          <p:nvPr/>
        </p:nvGrpSpPr>
        <p:grpSpPr>
          <a:xfrm>
            <a:off x="6172200" y="6743700"/>
            <a:ext cx="1689735" cy="750062"/>
            <a:chOff x="6172200" y="6743700"/>
            <a:chExt cx="1689735" cy="750062"/>
          </a:xfrm>
        </p:grpSpPr>
        <p:pic>
          <p:nvPicPr>
            <p:cNvPr id="71" name="Picture 70">
              <a:hlinkClick r:id="rId2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6743700"/>
              <a:ext cx="1689735" cy="750062"/>
            </a:xfrm>
            <a:prstGeom prst="rect">
              <a:avLst/>
            </a:prstGeom>
            <a:solidFill>
              <a:scrgbClr r="0" g="0" b="0">
                <a:alpha val="0"/>
              </a:scrgbClr>
            </a:solidFill>
          </p:spPr>
        </p:pic>
        <p:sp>
          <p:nvSpPr>
            <p:cNvPr id="72" name="TextBox 71">
              <a:hlinkClick r:id="rId24" action="ppaction://hlinksldjump"/>
            </p:cNvPr>
            <p:cNvSpPr txBox="1"/>
            <p:nvPr/>
          </p:nvSpPr>
          <p:spPr>
            <a:xfrm>
              <a:off x="65786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76" name="Group 75"/>
          <p:cNvGrpSpPr/>
          <p:nvPr/>
        </p:nvGrpSpPr>
        <p:grpSpPr>
          <a:xfrm>
            <a:off x="8102600" y="3340100"/>
            <a:ext cx="1689735" cy="750062"/>
            <a:chOff x="8102600" y="3340100"/>
            <a:chExt cx="1689735" cy="750062"/>
          </a:xfrm>
        </p:grpSpPr>
        <p:pic>
          <p:nvPicPr>
            <p:cNvPr id="74" name="Picture 73">
              <a:hlinkClick r:id="rId25"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3340100"/>
              <a:ext cx="1689735" cy="750062"/>
            </a:xfrm>
            <a:prstGeom prst="rect">
              <a:avLst/>
            </a:prstGeom>
            <a:solidFill>
              <a:scrgbClr r="0" g="0" b="0">
                <a:alpha val="0"/>
              </a:scrgbClr>
            </a:solidFill>
          </p:spPr>
        </p:pic>
        <p:sp>
          <p:nvSpPr>
            <p:cNvPr id="75" name="TextBox 74">
              <a:hlinkClick r:id="rId25" action="ppaction://hlinksldjump"/>
            </p:cNvPr>
            <p:cNvSpPr txBox="1"/>
            <p:nvPr/>
          </p:nvSpPr>
          <p:spPr>
            <a:xfrm>
              <a:off x="85598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79" name="Group 78"/>
          <p:cNvGrpSpPr/>
          <p:nvPr/>
        </p:nvGrpSpPr>
        <p:grpSpPr>
          <a:xfrm>
            <a:off x="8102600" y="4191000"/>
            <a:ext cx="1689735" cy="750062"/>
            <a:chOff x="8102600" y="4191000"/>
            <a:chExt cx="1689735" cy="750062"/>
          </a:xfrm>
        </p:grpSpPr>
        <p:pic>
          <p:nvPicPr>
            <p:cNvPr id="77" name="Picture 76">
              <a:hlinkClick r:id="rId26"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4191000"/>
              <a:ext cx="1689735" cy="750062"/>
            </a:xfrm>
            <a:prstGeom prst="rect">
              <a:avLst/>
            </a:prstGeom>
            <a:solidFill>
              <a:scrgbClr r="0" g="0" b="0">
                <a:alpha val="0"/>
              </a:scrgbClr>
            </a:solidFill>
          </p:spPr>
        </p:pic>
        <p:sp>
          <p:nvSpPr>
            <p:cNvPr id="78" name="TextBox 77">
              <a:hlinkClick r:id="rId26" action="ppaction://hlinksldjump"/>
            </p:cNvPr>
            <p:cNvSpPr txBox="1"/>
            <p:nvPr/>
          </p:nvSpPr>
          <p:spPr>
            <a:xfrm>
              <a:off x="84836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82" name="Group 81"/>
          <p:cNvGrpSpPr/>
          <p:nvPr/>
        </p:nvGrpSpPr>
        <p:grpSpPr>
          <a:xfrm>
            <a:off x="8102600" y="5041900"/>
            <a:ext cx="1689735" cy="750062"/>
            <a:chOff x="8102600" y="5041900"/>
            <a:chExt cx="1689735" cy="750062"/>
          </a:xfrm>
        </p:grpSpPr>
        <p:pic>
          <p:nvPicPr>
            <p:cNvPr id="80" name="Picture 79">
              <a:hlinkClick r:id="rId27"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5041900"/>
              <a:ext cx="1689735" cy="750062"/>
            </a:xfrm>
            <a:prstGeom prst="rect">
              <a:avLst/>
            </a:prstGeom>
            <a:solidFill>
              <a:scrgbClr r="0" g="0" b="0">
                <a:alpha val="0"/>
              </a:scrgbClr>
            </a:solidFill>
          </p:spPr>
        </p:pic>
        <p:sp>
          <p:nvSpPr>
            <p:cNvPr id="81" name="TextBox 80">
              <a:hlinkClick r:id="rId27" action="ppaction://hlinksldjump"/>
            </p:cNvPr>
            <p:cNvSpPr txBox="1"/>
            <p:nvPr/>
          </p:nvSpPr>
          <p:spPr>
            <a:xfrm>
              <a:off x="85090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85" name="Group 84"/>
          <p:cNvGrpSpPr/>
          <p:nvPr/>
        </p:nvGrpSpPr>
        <p:grpSpPr>
          <a:xfrm>
            <a:off x="8102600" y="5892800"/>
            <a:ext cx="1689735" cy="750062"/>
            <a:chOff x="8102600" y="5892800"/>
            <a:chExt cx="1689735" cy="750062"/>
          </a:xfrm>
        </p:grpSpPr>
        <p:pic>
          <p:nvPicPr>
            <p:cNvPr id="83" name="Picture 82">
              <a:hlinkClick r:id="rId28"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5892800"/>
              <a:ext cx="1689735" cy="750062"/>
            </a:xfrm>
            <a:prstGeom prst="rect">
              <a:avLst/>
            </a:prstGeom>
            <a:solidFill>
              <a:scrgbClr r="0" g="0" b="0">
                <a:alpha val="0"/>
              </a:scrgbClr>
            </a:solidFill>
          </p:spPr>
        </p:pic>
        <p:sp>
          <p:nvSpPr>
            <p:cNvPr id="84" name="TextBox 83">
              <a:hlinkClick r:id="rId28" action="ppaction://hlinksldjump"/>
            </p:cNvPr>
            <p:cNvSpPr txBox="1"/>
            <p:nvPr/>
          </p:nvSpPr>
          <p:spPr>
            <a:xfrm>
              <a:off x="85090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88" name="Group 87"/>
          <p:cNvGrpSpPr/>
          <p:nvPr/>
        </p:nvGrpSpPr>
        <p:grpSpPr>
          <a:xfrm>
            <a:off x="8102600" y="6743700"/>
            <a:ext cx="1689735" cy="750062"/>
            <a:chOff x="8102600" y="6743700"/>
            <a:chExt cx="1689735" cy="750062"/>
          </a:xfrm>
        </p:grpSpPr>
        <p:pic>
          <p:nvPicPr>
            <p:cNvPr id="86" name="Picture 85">
              <a:hlinkClick r:id="rId29"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6743700"/>
              <a:ext cx="1689735" cy="750062"/>
            </a:xfrm>
            <a:prstGeom prst="rect">
              <a:avLst/>
            </a:prstGeom>
            <a:solidFill>
              <a:scrgbClr r="0" g="0" b="0">
                <a:alpha val="0"/>
              </a:scrgbClr>
            </a:solidFill>
          </p:spPr>
        </p:pic>
        <p:sp>
          <p:nvSpPr>
            <p:cNvPr id="87" name="TextBox 86">
              <a:hlinkClick r:id="rId29" action="ppaction://hlinksldjump"/>
            </p:cNvPr>
            <p:cNvSpPr txBox="1"/>
            <p:nvPr/>
          </p:nvSpPr>
          <p:spPr>
            <a:xfrm>
              <a:off x="85090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pic>
        <p:nvPicPr>
          <p:cNvPr id="89" name="Picture 88"/>
          <p:cNvPicPr>
            <a:picLocks/>
          </p:cNvPicPr>
          <p:nvPr/>
        </p:nvPicPr>
        <p:blipFill>
          <a:blip r:embed="rId30">
            <a:extLst>
              <a:ext uri="{28A0092B-C50C-407E-A947-70E740481C1C}">
                <a14:useLocalDpi xmlns:a14="http://schemas.microsoft.com/office/drawing/2010/main" val="0"/>
              </a:ext>
            </a:extLst>
          </a:blip>
          <a:stretch>
            <a:fillRect/>
          </a:stretch>
        </p:blipFill>
        <p:spPr>
          <a:xfrm>
            <a:off x="457200" y="495300"/>
            <a:ext cx="2745613" cy="2097913"/>
          </a:xfrm>
          <a:prstGeom prst="rect">
            <a:avLst/>
          </a:prstGeom>
          <a:solidFill>
            <a:scrgbClr r="0" g="0" b="0">
              <a:alpha val="0"/>
            </a:scrgbClr>
          </a:solidFill>
        </p:spPr>
      </p:pic>
      <p:pic>
        <p:nvPicPr>
          <p:cNvPr id="90" name="Picture 89"/>
          <p:cNvPicPr>
            <a:picLocks/>
          </p:cNvPicPr>
          <p:nvPr/>
        </p:nvPicPr>
        <p:blipFill>
          <a:blip r:embed="rId30">
            <a:extLst>
              <a:ext uri="{28A0092B-C50C-407E-A947-70E740481C1C}">
                <a14:useLocalDpi xmlns:a14="http://schemas.microsoft.com/office/drawing/2010/main" val="0"/>
              </a:ext>
            </a:extLst>
          </a:blip>
          <a:stretch>
            <a:fillRect/>
          </a:stretch>
        </p:blipFill>
        <p:spPr>
          <a:xfrm>
            <a:off x="6997700" y="508000"/>
            <a:ext cx="2745613" cy="2097913"/>
          </a:xfrm>
          <a:prstGeom prst="rect">
            <a:avLst/>
          </a:prstGeom>
          <a:solidFill>
            <a:scrgbClr r="0" g="0" b="0">
              <a:alpha val="0"/>
            </a:scrgbClr>
          </a:solidFill>
        </p:spPr>
      </p:pic>
      <p:pic>
        <p:nvPicPr>
          <p:cNvPr id="91" name="Picture 90"/>
          <p:cNvPicPr>
            <a:picLocks/>
          </p:cNvPicPr>
          <p:nvPr/>
        </p:nvPicPr>
        <p:blipFill>
          <a:blip r:embed="rId5">
            <a:extLst>
              <a:ext uri="{28A0092B-C50C-407E-A947-70E740481C1C}">
                <a14:useLocalDpi xmlns:a14="http://schemas.microsoft.com/office/drawing/2010/main" val="0"/>
              </a:ext>
            </a:extLst>
          </a:blip>
          <a:stretch>
            <a:fillRect/>
          </a:stretch>
        </p:blipFill>
        <p:spPr>
          <a:xfrm>
            <a:off x="4279900" y="1727200"/>
            <a:ext cx="1671066" cy="756031"/>
          </a:xfrm>
          <a:prstGeom prst="rect">
            <a:avLst/>
          </a:prstGeom>
          <a:solidFill>
            <a:scrgbClr r="0" g="0" b="0">
              <a:alpha val="0"/>
            </a:scrgbClr>
          </a:solidFill>
        </p:spPr>
      </p:pic>
      <p:sp>
        <p:nvSpPr>
          <p:cNvPr id="92" name="TextBox 91"/>
          <p:cNvSpPr txBox="1"/>
          <p:nvPr/>
        </p:nvSpPr>
        <p:spPr>
          <a:xfrm>
            <a:off x="774700" y="482600"/>
            <a:ext cx="2514600" cy="415498"/>
          </a:xfrm>
          <a:prstGeom prst="rect">
            <a:avLst/>
          </a:prstGeom>
          <a:noFill/>
        </p:spPr>
        <p:txBody>
          <a:bodyPr vert="horz" rtlCol="0">
            <a:spAutoFit/>
          </a:bodyPr>
          <a:lstStyle/>
          <a:p>
            <a:r>
              <a:rPr lang="en-US" sz="2100" smtClean="0">
                <a:solidFill>
                  <a:srgbClr val="000000"/>
                </a:solidFill>
                <a:latin typeface="Chalkboard - 28"/>
              </a:rPr>
              <a:t>Team 1 Score</a:t>
            </a:r>
            <a:endParaRPr lang="en-US" sz="2100">
              <a:solidFill>
                <a:srgbClr val="000000"/>
              </a:solidFill>
              <a:latin typeface="Chalkboard - 28"/>
            </a:endParaRPr>
          </a:p>
        </p:txBody>
      </p:sp>
      <p:sp>
        <p:nvSpPr>
          <p:cNvPr id="93" name="TextBox 92"/>
          <p:cNvSpPr txBox="1"/>
          <p:nvPr/>
        </p:nvSpPr>
        <p:spPr>
          <a:xfrm>
            <a:off x="6527800" y="482600"/>
            <a:ext cx="3810000" cy="415498"/>
          </a:xfrm>
          <a:prstGeom prst="rect">
            <a:avLst/>
          </a:prstGeom>
          <a:noFill/>
        </p:spPr>
        <p:txBody>
          <a:bodyPr vert="horz" rtlCol="0">
            <a:spAutoFit/>
          </a:bodyPr>
          <a:lstStyle/>
          <a:p>
            <a:pPr algn="ctr"/>
            <a:r>
              <a:rPr lang="en-US" sz="2100" smtClean="0">
                <a:solidFill>
                  <a:srgbClr val="000000"/>
                </a:solidFill>
                <a:latin typeface="Chalkboard - 28"/>
              </a:rPr>
              <a:t>Team 2 Score</a:t>
            </a:r>
            <a:endParaRPr lang="en-US" sz="2100">
              <a:solidFill>
                <a:srgbClr val="000000"/>
              </a:solidFill>
              <a:latin typeface="Chalkboard - 28"/>
            </a:endParaRPr>
          </a:p>
        </p:txBody>
      </p:sp>
      <p:grpSp>
        <p:nvGrpSpPr>
          <p:cNvPr id="98" name="Group 97"/>
          <p:cNvGrpSpPr/>
          <p:nvPr/>
        </p:nvGrpSpPr>
        <p:grpSpPr>
          <a:xfrm>
            <a:off x="3340100" y="533400"/>
            <a:ext cx="3517901" cy="1041401"/>
            <a:chOff x="3340100" y="533400"/>
            <a:chExt cx="3517901" cy="1041401"/>
          </a:xfrm>
        </p:grpSpPr>
        <p:sp>
          <p:nvSpPr>
            <p:cNvPr id="94" name="Freeform 93"/>
            <p:cNvSpPr/>
            <p:nvPr/>
          </p:nvSpPr>
          <p:spPr>
            <a:xfrm>
              <a:off x="3340100" y="635000"/>
              <a:ext cx="3517901" cy="939801"/>
            </a:xfrm>
            <a:custGeom>
              <a:avLst/>
              <a:gdLst/>
              <a:ahLst/>
              <a:cxnLst/>
              <a:rect l="0" t="0" r="0" b="0"/>
              <a:pathLst>
                <a:path w="3517901" h="939801">
                  <a:moveTo>
                    <a:pt x="0" y="0"/>
                  </a:moveTo>
                  <a:lnTo>
                    <a:pt x="3517900" y="0"/>
                  </a:lnTo>
                  <a:lnTo>
                    <a:pt x="3517900" y="939800"/>
                  </a:lnTo>
                  <a:lnTo>
                    <a:pt x="0" y="939800"/>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3492500" y="533400"/>
              <a:ext cx="3276600" cy="738664"/>
            </a:xfrm>
            <a:prstGeom prst="rect">
              <a:avLst/>
            </a:prstGeom>
            <a:noFill/>
          </p:spPr>
          <p:txBody>
            <a:bodyPr vert="horz" rtlCol="0">
              <a:spAutoFit/>
            </a:bodyPr>
            <a:lstStyle/>
            <a:p>
              <a:pPr algn="ctr"/>
              <a:r>
                <a:rPr lang="en-US" sz="4200" smtClean="0">
                  <a:solidFill>
                    <a:srgbClr val="3CB371"/>
                  </a:solidFill>
                  <a:latin typeface="Chalkboard - 56"/>
                </a:rPr>
                <a:t>Jeopardy</a:t>
              </a:r>
              <a:endParaRPr lang="en-US" sz="4200">
                <a:solidFill>
                  <a:srgbClr val="3CB371"/>
                </a:solidFill>
                <a:latin typeface="Chalkboard - 56"/>
              </a:endParaRPr>
            </a:p>
          </p:txBody>
        </p:sp>
        <p:sp>
          <p:nvSpPr>
            <p:cNvPr id="96" name="TextBox 95"/>
            <p:cNvSpPr txBox="1"/>
            <p:nvPr/>
          </p:nvSpPr>
          <p:spPr>
            <a:xfrm>
              <a:off x="3467100" y="571500"/>
              <a:ext cx="3276600" cy="738664"/>
            </a:xfrm>
            <a:prstGeom prst="rect">
              <a:avLst/>
            </a:prstGeom>
            <a:noFill/>
          </p:spPr>
          <p:txBody>
            <a:bodyPr vert="horz" rtlCol="0">
              <a:spAutoFit/>
            </a:bodyPr>
            <a:lstStyle/>
            <a:p>
              <a:pPr algn="ctr"/>
              <a:r>
                <a:rPr lang="en-US" sz="4200" smtClean="0">
                  <a:solidFill>
                    <a:srgbClr val="000000"/>
                  </a:solidFill>
                  <a:latin typeface="Chalkboard - 56"/>
                </a:rPr>
                <a:t>Jeopardy</a:t>
              </a:r>
              <a:endParaRPr lang="en-US" sz="4200">
                <a:solidFill>
                  <a:srgbClr val="000000"/>
                </a:solidFill>
                <a:latin typeface="Chalkboard - 56"/>
              </a:endParaRPr>
            </a:p>
          </p:txBody>
        </p:sp>
        <p:sp>
          <p:nvSpPr>
            <p:cNvPr id="97" name="TextBox 96"/>
            <p:cNvSpPr txBox="1"/>
            <p:nvPr/>
          </p:nvSpPr>
          <p:spPr>
            <a:xfrm>
              <a:off x="3429000" y="596900"/>
              <a:ext cx="3276600" cy="738664"/>
            </a:xfrm>
            <a:prstGeom prst="rect">
              <a:avLst/>
            </a:prstGeom>
            <a:noFill/>
          </p:spPr>
          <p:txBody>
            <a:bodyPr vert="horz" rtlCol="0">
              <a:spAutoFit/>
            </a:bodyPr>
            <a:lstStyle/>
            <a:p>
              <a:pPr algn="ctr"/>
              <a:r>
                <a:rPr lang="en-US" sz="4200" smtClean="0">
                  <a:solidFill>
                    <a:srgbClr val="4B0082"/>
                  </a:solidFill>
                  <a:latin typeface="Chalkboard - 56"/>
                </a:rPr>
                <a:t>Jeopardy</a:t>
              </a:r>
              <a:endParaRPr lang="en-US" sz="4200">
                <a:solidFill>
                  <a:srgbClr val="4B0082"/>
                </a:solidFill>
                <a:latin typeface="Chalkboard - 56"/>
              </a:endParaRPr>
            </a:p>
          </p:txBody>
        </p:sp>
      </p:grpSp>
      <p:pic>
        <p:nvPicPr>
          <p:cNvPr id="99" name="Picture 98"/>
          <p:cNvPicPr>
            <a:picLocks/>
          </p:cNvPicPr>
          <p:nvPr/>
        </p:nvPicPr>
        <p:blipFill>
          <a:blip r:embed="rId31">
            <a:extLst>
              <a:ext uri="{28A0092B-C50C-407E-A947-70E740481C1C}">
                <a14:useLocalDpi xmlns:a14="http://schemas.microsoft.com/office/drawing/2010/main" val="0"/>
              </a:ext>
            </a:extLst>
          </a:blip>
          <a:stretch>
            <a:fillRect/>
          </a:stretch>
        </p:blipFill>
        <p:spPr>
          <a:xfrm>
            <a:off x="1774063" y="2105152"/>
            <a:ext cx="398272" cy="391414"/>
          </a:xfrm>
          <a:prstGeom prst="rect">
            <a:avLst/>
          </a:prstGeom>
          <a:solidFill>
            <a:scrgbClr r="0" g="0" b="0">
              <a:alpha val="0"/>
            </a:scrgbClr>
          </a:solidFill>
        </p:spPr>
      </p:pic>
      <p:pic>
        <p:nvPicPr>
          <p:cNvPr id="100" name="Picture 99"/>
          <p:cNvPicPr>
            <a:picLocks/>
          </p:cNvPicPr>
          <p:nvPr/>
        </p:nvPicPr>
        <p:blipFill>
          <a:blip r:embed="rId32">
            <a:extLst>
              <a:ext uri="{28A0092B-C50C-407E-A947-70E740481C1C}">
                <a14:useLocalDpi xmlns:a14="http://schemas.microsoft.com/office/drawing/2010/main" val="0"/>
              </a:ext>
            </a:extLst>
          </a:blip>
          <a:stretch>
            <a:fillRect/>
          </a:stretch>
        </p:blipFill>
        <p:spPr>
          <a:xfrm>
            <a:off x="2032000" y="1763522"/>
            <a:ext cx="402844" cy="398780"/>
          </a:xfrm>
          <a:prstGeom prst="rect">
            <a:avLst/>
          </a:prstGeom>
          <a:solidFill>
            <a:scrgbClr r="0" g="0" b="0">
              <a:alpha val="0"/>
            </a:scrgbClr>
          </a:solidFill>
        </p:spPr>
      </p:pic>
      <p:pic>
        <p:nvPicPr>
          <p:cNvPr id="101" name="Picture 100"/>
          <p:cNvPicPr>
            <a:picLocks/>
          </p:cNvPicPr>
          <p:nvPr/>
        </p:nvPicPr>
        <p:blipFill>
          <a:blip r:embed="rId33">
            <a:extLst>
              <a:ext uri="{28A0092B-C50C-407E-A947-70E740481C1C}">
                <a14:useLocalDpi xmlns:a14="http://schemas.microsoft.com/office/drawing/2010/main" val="0"/>
              </a:ext>
            </a:extLst>
          </a:blip>
          <a:stretch>
            <a:fillRect/>
          </a:stretch>
        </p:blipFill>
        <p:spPr>
          <a:xfrm>
            <a:off x="2286000" y="2091817"/>
            <a:ext cx="398272" cy="398780"/>
          </a:xfrm>
          <a:prstGeom prst="rect">
            <a:avLst/>
          </a:prstGeom>
          <a:solidFill>
            <a:scrgbClr r="0" g="0" b="0">
              <a:alpha val="0"/>
            </a:scrgbClr>
          </a:solidFill>
        </p:spPr>
      </p:pic>
      <p:pic>
        <p:nvPicPr>
          <p:cNvPr id="102" name="Picture 101"/>
          <p:cNvPicPr>
            <a:picLocks/>
          </p:cNvPicPr>
          <p:nvPr/>
        </p:nvPicPr>
        <p:blipFill>
          <a:blip r:embed="rId34">
            <a:extLst>
              <a:ext uri="{28A0092B-C50C-407E-A947-70E740481C1C}">
                <a14:useLocalDpi xmlns:a14="http://schemas.microsoft.com/office/drawing/2010/main" val="0"/>
              </a:ext>
            </a:extLst>
          </a:blip>
          <a:stretch>
            <a:fillRect/>
          </a:stretch>
        </p:blipFill>
        <p:spPr>
          <a:xfrm>
            <a:off x="2565400" y="1772793"/>
            <a:ext cx="407543" cy="391414"/>
          </a:xfrm>
          <a:prstGeom prst="rect">
            <a:avLst/>
          </a:prstGeom>
          <a:solidFill>
            <a:scrgbClr r="0" g="0" b="0">
              <a:alpha val="0"/>
            </a:scrgbClr>
          </a:solidFill>
        </p:spPr>
      </p:pic>
      <p:pic>
        <p:nvPicPr>
          <p:cNvPr id="103" name="Picture 102"/>
          <p:cNvPicPr>
            <a:picLocks/>
          </p:cNvPicPr>
          <p:nvPr/>
        </p:nvPicPr>
        <p:blipFill>
          <a:blip r:embed="rId35">
            <a:extLst>
              <a:ext uri="{28A0092B-C50C-407E-A947-70E740481C1C}">
                <a14:useLocalDpi xmlns:a14="http://schemas.microsoft.com/office/drawing/2010/main" val="0"/>
              </a:ext>
            </a:extLst>
          </a:blip>
          <a:stretch>
            <a:fillRect/>
          </a:stretch>
        </p:blipFill>
        <p:spPr>
          <a:xfrm>
            <a:off x="2769108" y="2088134"/>
            <a:ext cx="398272" cy="391414"/>
          </a:xfrm>
          <a:prstGeom prst="rect">
            <a:avLst/>
          </a:prstGeom>
          <a:solidFill>
            <a:scrgbClr r="0" g="0" b="0">
              <a:alpha val="0"/>
            </a:scrgbClr>
          </a:solidFill>
        </p:spPr>
      </p:pic>
      <p:pic>
        <p:nvPicPr>
          <p:cNvPr id="104" name="Picture 103"/>
          <p:cNvPicPr>
            <a:picLocks/>
          </p:cNvPicPr>
          <p:nvPr/>
        </p:nvPicPr>
        <p:blipFill>
          <a:blip r:embed="rId36">
            <a:extLst>
              <a:ext uri="{28A0092B-C50C-407E-A947-70E740481C1C}">
                <a14:useLocalDpi xmlns:a14="http://schemas.microsoft.com/office/drawing/2010/main" val="0"/>
              </a:ext>
            </a:extLst>
          </a:blip>
          <a:stretch>
            <a:fillRect/>
          </a:stretch>
        </p:blipFill>
        <p:spPr>
          <a:xfrm>
            <a:off x="715518" y="2091817"/>
            <a:ext cx="313944" cy="398780"/>
          </a:xfrm>
          <a:prstGeom prst="rect">
            <a:avLst/>
          </a:prstGeom>
          <a:solidFill>
            <a:scrgbClr r="0" g="0" b="0">
              <a:alpha val="0"/>
            </a:scrgbClr>
          </a:solidFill>
        </p:spPr>
      </p:pic>
      <p:pic>
        <p:nvPicPr>
          <p:cNvPr id="105" name="Picture 104"/>
          <p:cNvPicPr>
            <a:picLocks/>
          </p:cNvPicPr>
          <p:nvPr/>
        </p:nvPicPr>
        <p:blipFill>
          <a:blip r:embed="rId37">
            <a:extLst>
              <a:ext uri="{28A0092B-C50C-407E-A947-70E740481C1C}">
                <a14:useLocalDpi xmlns:a14="http://schemas.microsoft.com/office/drawing/2010/main" val="0"/>
              </a:ext>
            </a:extLst>
          </a:blip>
          <a:stretch>
            <a:fillRect/>
          </a:stretch>
        </p:blipFill>
        <p:spPr>
          <a:xfrm>
            <a:off x="891159" y="1769110"/>
            <a:ext cx="416941" cy="395097"/>
          </a:xfrm>
          <a:prstGeom prst="rect">
            <a:avLst/>
          </a:prstGeom>
          <a:solidFill>
            <a:scrgbClr r="0" g="0" b="0">
              <a:alpha val="0"/>
            </a:scrgbClr>
          </a:solidFill>
        </p:spPr>
      </p:pic>
      <p:pic>
        <p:nvPicPr>
          <p:cNvPr id="106" name="Picture 105"/>
          <p:cNvPicPr>
            <a:picLocks/>
          </p:cNvPicPr>
          <p:nvPr/>
        </p:nvPicPr>
        <p:blipFill>
          <a:blip r:embed="rId38">
            <a:extLst>
              <a:ext uri="{28A0092B-C50C-407E-A947-70E740481C1C}">
                <a14:useLocalDpi xmlns:a14="http://schemas.microsoft.com/office/drawing/2010/main" val="0"/>
              </a:ext>
            </a:extLst>
          </a:blip>
          <a:stretch>
            <a:fillRect/>
          </a:stretch>
        </p:blipFill>
        <p:spPr>
          <a:xfrm>
            <a:off x="1212088" y="2088134"/>
            <a:ext cx="398272" cy="395097"/>
          </a:xfrm>
          <a:prstGeom prst="rect">
            <a:avLst/>
          </a:prstGeom>
          <a:solidFill>
            <a:scrgbClr r="0" g="0" b="0">
              <a:alpha val="0"/>
            </a:scrgbClr>
          </a:solidFill>
        </p:spPr>
      </p:pic>
      <p:pic>
        <p:nvPicPr>
          <p:cNvPr id="107" name="Picture 106"/>
          <p:cNvPicPr>
            <a:picLocks/>
          </p:cNvPicPr>
          <p:nvPr/>
        </p:nvPicPr>
        <p:blipFill>
          <a:blip r:embed="rId39">
            <a:extLst>
              <a:ext uri="{28A0092B-C50C-407E-A947-70E740481C1C}">
                <a14:useLocalDpi xmlns:a14="http://schemas.microsoft.com/office/drawing/2010/main" val="0"/>
              </a:ext>
            </a:extLst>
          </a:blip>
          <a:stretch>
            <a:fillRect/>
          </a:stretch>
        </p:blipFill>
        <p:spPr>
          <a:xfrm>
            <a:off x="1466088" y="1769110"/>
            <a:ext cx="421640" cy="395097"/>
          </a:xfrm>
          <a:prstGeom prst="rect">
            <a:avLst/>
          </a:prstGeom>
          <a:solidFill>
            <a:scrgbClr r="0" g="0" b="0">
              <a:alpha val="0"/>
            </a:scrgbClr>
          </a:solidFill>
        </p:spPr>
      </p:pic>
      <p:pic>
        <p:nvPicPr>
          <p:cNvPr id="108" name="Picture 107"/>
          <p:cNvPicPr>
            <a:picLocks/>
          </p:cNvPicPr>
          <p:nvPr/>
        </p:nvPicPr>
        <p:blipFill>
          <a:blip r:embed="rId40">
            <a:extLst>
              <a:ext uri="{28A0092B-C50C-407E-A947-70E740481C1C}">
                <a14:useLocalDpi xmlns:a14="http://schemas.microsoft.com/office/drawing/2010/main" val="0"/>
              </a:ext>
            </a:extLst>
          </a:blip>
          <a:stretch>
            <a:fillRect/>
          </a:stretch>
        </p:blipFill>
        <p:spPr>
          <a:xfrm>
            <a:off x="511810" y="1769110"/>
            <a:ext cx="360680" cy="387731"/>
          </a:xfrm>
          <a:prstGeom prst="rect">
            <a:avLst/>
          </a:prstGeom>
          <a:solidFill>
            <a:scrgbClr r="0" g="0" b="0">
              <a:alpha val="0"/>
            </a:scrgbClr>
          </a:solidFill>
        </p:spPr>
      </p:pic>
      <p:graphicFrame>
        <p:nvGraphicFramePr>
          <p:cNvPr id="109" name="Table 108"/>
          <p:cNvGraphicFramePr>
            <a:graphicFrameLocks noGrp="1"/>
          </p:cNvGraphicFramePr>
          <p:nvPr>
            <p:extLst>
              <p:ext uri="{D42A27DB-BD31-4B8C-83A1-F6EECF244321}">
                <p14:modId xmlns:p14="http://schemas.microsoft.com/office/powerpoint/2010/main" val="409283419"/>
              </p:ext>
            </p:extLst>
          </p:nvPr>
        </p:nvGraphicFramePr>
        <p:xfrm>
          <a:off x="511810" y="884174"/>
          <a:ext cx="2644394" cy="884936"/>
        </p:xfrm>
        <a:graphic>
          <a:graphicData uri="http://schemas.openxmlformats.org/drawingml/2006/table">
            <a:tbl>
              <a:tblPr firstRow="1" bandRow="1">
                <a:tableStyleId>{5C22544A-7EE6-4342-B048-85BDC9FD1C3A}</a:tableStyleId>
              </a:tblPr>
              <a:tblGrid>
                <a:gridCol w="644779"/>
                <a:gridCol w="668528"/>
                <a:gridCol w="668528"/>
                <a:gridCol w="662559"/>
              </a:tblGrid>
              <a:tr h="884936">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r>
            </a:tbl>
          </a:graphicData>
        </a:graphic>
      </p:graphicFrame>
      <p:sp>
        <p:nvSpPr>
          <p:cNvPr id="110" name="Freeform 109"/>
          <p:cNvSpPr/>
          <p:nvPr/>
        </p:nvSpPr>
        <p:spPr>
          <a:xfrm>
            <a:off x="568960" y="982297"/>
            <a:ext cx="530480" cy="688691"/>
          </a:xfrm>
          <a:custGeom>
            <a:avLst/>
            <a:gdLst/>
            <a:ahLst/>
            <a:cxnLst/>
            <a:rect l="0" t="0" r="0" b="0"/>
            <a:pathLst>
              <a:path w="530480" h="688691">
                <a:moveTo>
                  <a:pt x="0" y="0"/>
                </a:moveTo>
                <a:lnTo>
                  <a:pt x="530479" y="0"/>
                </a:lnTo>
                <a:lnTo>
                  <a:pt x="530479" y="688690"/>
                </a:lnTo>
                <a:lnTo>
                  <a:pt x="0" y="68869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213739" y="966881"/>
            <a:ext cx="554229" cy="719523"/>
          </a:xfrm>
          <a:custGeom>
            <a:avLst/>
            <a:gdLst/>
            <a:ahLst/>
            <a:cxnLst/>
            <a:rect l="0" t="0" r="0" b="0"/>
            <a:pathLst>
              <a:path w="554229" h="719523">
                <a:moveTo>
                  <a:pt x="0" y="0"/>
                </a:moveTo>
                <a:lnTo>
                  <a:pt x="554228" y="0"/>
                </a:lnTo>
                <a:lnTo>
                  <a:pt x="554228" y="719522"/>
                </a:lnTo>
                <a:lnTo>
                  <a:pt x="0" y="719522"/>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1882267" y="966881"/>
            <a:ext cx="554229" cy="719523"/>
          </a:xfrm>
          <a:custGeom>
            <a:avLst/>
            <a:gdLst/>
            <a:ahLst/>
            <a:cxnLst/>
            <a:rect l="0" t="0" r="0" b="0"/>
            <a:pathLst>
              <a:path w="554229" h="719523">
                <a:moveTo>
                  <a:pt x="0" y="0"/>
                </a:moveTo>
                <a:lnTo>
                  <a:pt x="554228" y="0"/>
                </a:lnTo>
                <a:lnTo>
                  <a:pt x="554228" y="719522"/>
                </a:lnTo>
                <a:lnTo>
                  <a:pt x="0" y="719522"/>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2550795" y="970756"/>
            <a:ext cx="548260" cy="711773"/>
          </a:xfrm>
          <a:custGeom>
            <a:avLst/>
            <a:gdLst/>
            <a:ahLst/>
            <a:cxnLst/>
            <a:rect l="0" t="0" r="0" b="0"/>
            <a:pathLst>
              <a:path w="548260" h="711773">
                <a:moveTo>
                  <a:pt x="0" y="0"/>
                </a:moveTo>
                <a:lnTo>
                  <a:pt x="548259" y="0"/>
                </a:lnTo>
                <a:lnTo>
                  <a:pt x="548259" y="711772"/>
                </a:lnTo>
                <a:lnTo>
                  <a:pt x="0" y="711772"/>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p:cNvPicPr>
            <a:picLocks/>
          </p:cNvPicPr>
          <p:nvPr/>
        </p:nvPicPr>
        <p:blipFill>
          <a:blip r:embed="rId31">
            <a:extLst>
              <a:ext uri="{28A0092B-C50C-407E-A947-70E740481C1C}">
                <a14:useLocalDpi xmlns:a14="http://schemas.microsoft.com/office/drawing/2010/main" val="0"/>
              </a:ext>
            </a:extLst>
          </a:blip>
          <a:stretch>
            <a:fillRect/>
          </a:stretch>
        </p:blipFill>
        <p:spPr>
          <a:xfrm>
            <a:off x="8322183" y="2110740"/>
            <a:ext cx="398272" cy="391414"/>
          </a:xfrm>
          <a:prstGeom prst="rect">
            <a:avLst/>
          </a:prstGeom>
          <a:solidFill>
            <a:scrgbClr r="0" g="0" b="0">
              <a:alpha val="0"/>
            </a:scrgbClr>
          </a:solidFill>
        </p:spPr>
      </p:pic>
      <p:pic>
        <p:nvPicPr>
          <p:cNvPr id="115" name="Picture 114"/>
          <p:cNvPicPr>
            <a:picLocks/>
          </p:cNvPicPr>
          <p:nvPr/>
        </p:nvPicPr>
        <p:blipFill>
          <a:blip r:embed="rId32">
            <a:extLst>
              <a:ext uri="{28A0092B-C50C-407E-A947-70E740481C1C}">
                <a14:useLocalDpi xmlns:a14="http://schemas.microsoft.com/office/drawing/2010/main" val="0"/>
              </a:ext>
            </a:extLst>
          </a:blip>
          <a:stretch>
            <a:fillRect/>
          </a:stretch>
        </p:blipFill>
        <p:spPr>
          <a:xfrm>
            <a:off x="8580120" y="1769110"/>
            <a:ext cx="402844" cy="398780"/>
          </a:xfrm>
          <a:prstGeom prst="rect">
            <a:avLst/>
          </a:prstGeom>
          <a:solidFill>
            <a:scrgbClr r="0" g="0" b="0">
              <a:alpha val="0"/>
            </a:scrgbClr>
          </a:solidFill>
        </p:spPr>
      </p:pic>
      <p:pic>
        <p:nvPicPr>
          <p:cNvPr id="116" name="Picture 115"/>
          <p:cNvPicPr>
            <a:picLocks/>
          </p:cNvPicPr>
          <p:nvPr/>
        </p:nvPicPr>
        <p:blipFill>
          <a:blip r:embed="rId33">
            <a:extLst>
              <a:ext uri="{28A0092B-C50C-407E-A947-70E740481C1C}">
                <a14:useLocalDpi xmlns:a14="http://schemas.microsoft.com/office/drawing/2010/main" val="0"/>
              </a:ext>
            </a:extLst>
          </a:blip>
          <a:stretch>
            <a:fillRect/>
          </a:stretch>
        </p:blipFill>
        <p:spPr>
          <a:xfrm>
            <a:off x="8834120" y="2097405"/>
            <a:ext cx="398272" cy="398780"/>
          </a:xfrm>
          <a:prstGeom prst="rect">
            <a:avLst/>
          </a:prstGeom>
          <a:solidFill>
            <a:scrgbClr r="0" g="0" b="0">
              <a:alpha val="0"/>
            </a:scrgbClr>
          </a:solidFill>
        </p:spPr>
      </p:pic>
      <p:pic>
        <p:nvPicPr>
          <p:cNvPr id="117" name="Picture 116"/>
          <p:cNvPicPr>
            <a:picLocks/>
          </p:cNvPicPr>
          <p:nvPr/>
        </p:nvPicPr>
        <p:blipFill>
          <a:blip r:embed="rId34">
            <a:extLst>
              <a:ext uri="{28A0092B-C50C-407E-A947-70E740481C1C}">
                <a14:useLocalDpi xmlns:a14="http://schemas.microsoft.com/office/drawing/2010/main" val="0"/>
              </a:ext>
            </a:extLst>
          </a:blip>
          <a:stretch>
            <a:fillRect/>
          </a:stretch>
        </p:blipFill>
        <p:spPr>
          <a:xfrm>
            <a:off x="9113520" y="1778381"/>
            <a:ext cx="407543" cy="391414"/>
          </a:xfrm>
          <a:prstGeom prst="rect">
            <a:avLst/>
          </a:prstGeom>
          <a:solidFill>
            <a:scrgbClr r="0" g="0" b="0">
              <a:alpha val="0"/>
            </a:scrgbClr>
          </a:solidFill>
        </p:spPr>
      </p:pic>
      <p:pic>
        <p:nvPicPr>
          <p:cNvPr id="118" name="Picture 117"/>
          <p:cNvPicPr>
            <a:picLocks/>
          </p:cNvPicPr>
          <p:nvPr/>
        </p:nvPicPr>
        <p:blipFill>
          <a:blip r:embed="rId35">
            <a:extLst>
              <a:ext uri="{28A0092B-C50C-407E-A947-70E740481C1C}">
                <a14:useLocalDpi xmlns:a14="http://schemas.microsoft.com/office/drawing/2010/main" val="0"/>
              </a:ext>
            </a:extLst>
          </a:blip>
          <a:stretch>
            <a:fillRect/>
          </a:stretch>
        </p:blipFill>
        <p:spPr>
          <a:xfrm>
            <a:off x="9317228" y="2093722"/>
            <a:ext cx="398272" cy="391414"/>
          </a:xfrm>
          <a:prstGeom prst="rect">
            <a:avLst/>
          </a:prstGeom>
          <a:solidFill>
            <a:scrgbClr r="0" g="0" b="0">
              <a:alpha val="0"/>
            </a:scrgbClr>
          </a:solidFill>
        </p:spPr>
      </p:pic>
      <p:pic>
        <p:nvPicPr>
          <p:cNvPr id="119" name="Picture 118"/>
          <p:cNvPicPr>
            <a:picLocks/>
          </p:cNvPicPr>
          <p:nvPr/>
        </p:nvPicPr>
        <p:blipFill>
          <a:blip r:embed="rId36">
            <a:extLst>
              <a:ext uri="{28A0092B-C50C-407E-A947-70E740481C1C}">
                <a14:useLocalDpi xmlns:a14="http://schemas.microsoft.com/office/drawing/2010/main" val="0"/>
              </a:ext>
            </a:extLst>
          </a:blip>
          <a:stretch>
            <a:fillRect/>
          </a:stretch>
        </p:blipFill>
        <p:spPr>
          <a:xfrm>
            <a:off x="7263638" y="2097405"/>
            <a:ext cx="313944" cy="398780"/>
          </a:xfrm>
          <a:prstGeom prst="rect">
            <a:avLst/>
          </a:prstGeom>
          <a:solidFill>
            <a:scrgbClr r="0" g="0" b="0">
              <a:alpha val="0"/>
            </a:scrgbClr>
          </a:solidFill>
        </p:spPr>
      </p:pic>
      <p:pic>
        <p:nvPicPr>
          <p:cNvPr id="120" name="Picture 119"/>
          <p:cNvPicPr>
            <a:picLocks/>
          </p:cNvPicPr>
          <p:nvPr/>
        </p:nvPicPr>
        <p:blipFill>
          <a:blip r:embed="rId37">
            <a:extLst>
              <a:ext uri="{28A0092B-C50C-407E-A947-70E740481C1C}">
                <a14:useLocalDpi xmlns:a14="http://schemas.microsoft.com/office/drawing/2010/main" val="0"/>
              </a:ext>
            </a:extLst>
          </a:blip>
          <a:stretch>
            <a:fillRect/>
          </a:stretch>
        </p:blipFill>
        <p:spPr>
          <a:xfrm>
            <a:off x="7439279" y="1774698"/>
            <a:ext cx="416941" cy="395097"/>
          </a:xfrm>
          <a:prstGeom prst="rect">
            <a:avLst/>
          </a:prstGeom>
          <a:solidFill>
            <a:scrgbClr r="0" g="0" b="0">
              <a:alpha val="0"/>
            </a:scrgbClr>
          </a:solidFill>
        </p:spPr>
      </p:pic>
      <p:pic>
        <p:nvPicPr>
          <p:cNvPr id="121" name="Picture 120"/>
          <p:cNvPicPr>
            <a:picLocks/>
          </p:cNvPicPr>
          <p:nvPr/>
        </p:nvPicPr>
        <p:blipFill>
          <a:blip r:embed="rId38">
            <a:extLst>
              <a:ext uri="{28A0092B-C50C-407E-A947-70E740481C1C}">
                <a14:useLocalDpi xmlns:a14="http://schemas.microsoft.com/office/drawing/2010/main" val="0"/>
              </a:ext>
            </a:extLst>
          </a:blip>
          <a:stretch>
            <a:fillRect/>
          </a:stretch>
        </p:blipFill>
        <p:spPr>
          <a:xfrm>
            <a:off x="7760208" y="2093722"/>
            <a:ext cx="398272" cy="395097"/>
          </a:xfrm>
          <a:prstGeom prst="rect">
            <a:avLst/>
          </a:prstGeom>
          <a:solidFill>
            <a:scrgbClr r="0" g="0" b="0">
              <a:alpha val="0"/>
            </a:scrgbClr>
          </a:solidFill>
        </p:spPr>
      </p:pic>
      <p:pic>
        <p:nvPicPr>
          <p:cNvPr id="122" name="Picture 121"/>
          <p:cNvPicPr>
            <a:picLocks/>
          </p:cNvPicPr>
          <p:nvPr/>
        </p:nvPicPr>
        <p:blipFill>
          <a:blip r:embed="rId39">
            <a:extLst>
              <a:ext uri="{28A0092B-C50C-407E-A947-70E740481C1C}">
                <a14:useLocalDpi xmlns:a14="http://schemas.microsoft.com/office/drawing/2010/main" val="0"/>
              </a:ext>
            </a:extLst>
          </a:blip>
          <a:stretch>
            <a:fillRect/>
          </a:stretch>
        </p:blipFill>
        <p:spPr>
          <a:xfrm>
            <a:off x="8014208" y="1774698"/>
            <a:ext cx="421640" cy="395097"/>
          </a:xfrm>
          <a:prstGeom prst="rect">
            <a:avLst/>
          </a:prstGeom>
          <a:solidFill>
            <a:scrgbClr r="0" g="0" b="0">
              <a:alpha val="0"/>
            </a:scrgbClr>
          </a:solidFill>
        </p:spPr>
      </p:pic>
      <p:pic>
        <p:nvPicPr>
          <p:cNvPr id="123" name="Picture 122"/>
          <p:cNvPicPr>
            <a:picLocks/>
          </p:cNvPicPr>
          <p:nvPr/>
        </p:nvPicPr>
        <p:blipFill>
          <a:blip r:embed="rId40">
            <a:extLst>
              <a:ext uri="{28A0092B-C50C-407E-A947-70E740481C1C}">
                <a14:useLocalDpi xmlns:a14="http://schemas.microsoft.com/office/drawing/2010/main" val="0"/>
              </a:ext>
            </a:extLst>
          </a:blip>
          <a:stretch>
            <a:fillRect/>
          </a:stretch>
        </p:blipFill>
        <p:spPr>
          <a:xfrm>
            <a:off x="7059930" y="1774698"/>
            <a:ext cx="360680" cy="387731"/>
          </a:xfrm>
          <a:prstGeom prst="rect">
            <a:avLst/>
          </a:prstGeom>
          <a:solidFill>
            <a:scrgbClr r="0" g="0" b="0">
              <a:alpha val="0"/>
            </a:scrgbClr>
          </a:solidFill>
        </p:spPr>
      </p:pic>
      <p:graphicFrame>
        <p:nvGraphicFramePr>
          <p:cNvPr id="124" name="Table 123"/>
          <p:cNvGraphicFramePr>
            <a:graphicFrameLocks noGrp="1"/>
          </p:cNvGraphicFramePr>
          <p:nvPr>
            <p:extLst>
              <p:ext uri="{D42A27DB-BD31-4B8C-83A1-F6EECF244321}">
                <p14:modId xmlns:p14="http://schemas.microsoft.com/office/powerpoint/2010/main" val="3852964930"/>
              </p:ext>
            </p:extLst>
          </p:nvPr>
        </p:nvGraphicFramePr>
        <p:xfrm>
          <a:off x="7059803" y="893445"/>
          <a:ext cx="2644394" cy="884936"/>
        </p:xfrm>
        <a:graphic>
          <a:graphicData uri="http://schemas.openxmlformats.org/drawingml/2006/table">
            <a:tbl>
              <a:tblPr firstRow="1" bandRow="1">
                <a:tableStyleId>{5C22544A-7EE6-4342-B048-85BDC9FD1C3A}</a:tableStyleId>
              </a:tblPr>
              <a:tblGrid>
                <a:gridCol w="644779"/>
                <a:gridCol w="668528"/>
                <a:gridCol w="668528"/>
                <a:gridCol w="662559"/>
              </a:tblGrid>
              <a:tr h="884936">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r>
            </a:tbl>
          </a:graphicData>
        </a:graphic>
      </p:graphicFrame>
      <p:sp>
        <p:nvSpPr>
          <p:cNvPr id="125" name="Freeform 124"/>
          <p:cNvSpPr/>
          <p:nvPr/>
        </p:nvSpPr>
        <p:spPr>
          <a:xfrm>
            <a:off x="7116953" y="991568"/>
            <a:ext cx="530480" cy="688691"/>
          </a:xfrm>
          <a:custGeom>
            <a:avLst/>
            <a:gdLst/>
            <a:ahLst/>
            <a:cxnLst/>
            <a:rect l="0" t="0" r="0" b="0"/>
            <a:pathLst>
              <a:path w="530480" h="688691">
                <a:moveTo>
                  <a:pt x="0" y="0"/>
                </a:moveTo>
                <a:lnTo>
                  <a:pt x="530479" y="0"/>
                </a:lnTo>
                <a:lnTo>
                  <a:pt x="530479" y="688690"/>
                </a:lnTo>
                <a:lnTo>
                  <a:pt x="0" y="68869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7761732" y="976152"/>
            <a:ext cx="554229" cy="719523"/>
          </a:xfrm>
          <a:custGeom>
            <a:avLst/>
            <a:gdLst/>
            <a:ahLst/>
            <a:cxnLst/>
            <a:rect l="0" t="0" r="0" b="0"/>
            <a:pathLst>
              <a:path w="554229" h="719523">
                <a:moveTo>
                  <a:pt x="0" y="0"/>
                </a:moveTo>
                <a:lnTo>
                  <a:pt x="554228" y="0"/>
                </a:lnTo>
                <a:lnTo>
                  <a:pt x="554228" y="719522"/>
                </a:lnTo>
                <a:lnTo>
                  <a:pt x="0" y="719522"/>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8430260" y="976152"/>
            <a:ext cx="554229" cy="719523"/>
          </a:xfrm>
          <a:custGeom>
            <a:avLst/>
            <a:gdLst/>
            <a:ahLst/>
            <a:cxnLst/>
            <a:rect l="0" t="0" r="0" b="0"/>
            <a:pathLst>
              <a:path w="554229" h="719523">
                <a:moveTo>
                  <a:pt x="0" y="0"/>
                </a:moveTo>
                <a:lnTo>
                  <a:pt x="554228" y="0"/>
                </a:lnTo>
                <a:lnTo>
                  <a:pt x="554228" y="719522"/>
                </a:lnTo>
                <a:lnTo>
                  <a:pt x="0" y="719522"/>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9098788" y="980027"/>
            <a:ext cx="548260" cy="711773"/>
          </a:xfrm>
          <a:custGeom>
            <a:avLst/>
            <a:gdLst/>
            <a:ahLst/>
            <a:cxnLst/>
            <a:rect l="0" t="0" r="0" b="0"/>
            <a:pathLst>
              <a:path w="548260" h="711773">
                <a:moveTo>
                  <a:pt x="0" y="0"/>
                </a:moveTo>
                <a:lnTo>
                  <a:pt x="548259" y="0"/>
                </a:lnTo>
                <a:lnTo>
                  <a:pt x="548259" y="711772"/>
                </a:lnTo>
                <a:lnTo>
                  <a:pt x="0" y="711772"/>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340100" y="1712341"/>
            <a:ext cx="577851" cy="750190"/>
          </a:xfrm>
          <a:custGeom>
            <a:avLst/>
            <a:gdLst/>
            <a:ahLst/>
            <a:cxnLst/>
            <a:rect l="0" t="0" r="0" b="0"/>
            <a:pathLst>
              <a:path w="577851" h="750190">
                <a:moveTo>
                  <a:pt x="0" y="0"/>
                </a:moveTo>
                <a:lnTo>
                  <a:pt x="577850" y="0"/>
                </a:lnTo>
                <a:lnTo>
                  <a:pt x="577850" y="750189"/>
                </a:lnTo>
                <a:lnTo>
                  <a:pt x="0" y="750189"/>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6302375" y="1710309"/>
            <a:ext cx="577851" cy="750190"/>
          </a:xfrm>
          <a:custGeom>
            <a:avLst/>
            <a:gdLst/>
            <a:ahLst/>
            <a:cxnLst/>
            <a:rect l="0" t="0" r="0" b="0"/>
            <a:pathLst>
              <a:path w="577851" h="750190">
                <a:moveTo>
                  <a:pt x="0" y="0"/>
                </a:moveTo>
                <a:lnTo>
                  <a:pt x="577850" y="0"/>
                </a:lnTo>
                <a:lnTo>
                  <a:pt x="577850" y="750189"/>
                </a:lnTo>
                <a:lnTo>
                  <a:pt x="0" y="750189"/>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63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03400" y="1333500"/>
            <a:ext cx="6781800" cy="892552"/>
          </a:xfrm>
          <a:prstGeom prst="rect">
            <a:avLst/>
          </a:prstGeom>
          <a:noFill/>
        </p:spPr>
        <p:txBody>
          <a:bodyPr vert="horz" rtlCol="0">
            <a:spAutoFit/>
          </a:bodyPr>
          <a:lstStyle/>
          <a:p>
            <a:pPr algn="ctr"/>
            <a:r>
              <a:rPr lang="en-US" sz="2600" smtClean="0">
                <a:solidFill>
                  <a:srgbClr val="000000"/>
                </a:solidFill>
                <a:latin typeface="Chalkboard - 35"/>
              </a:rPr>
              <a:t>Given points (3,6) and (-5,8), find  the midpoint of the line segment.</a:t>
            </a:r>
            <a:endParaRPr lang="en-US" sz="2600">
              <a:solidFill>
                <a:srgbClr val="000000"/>
              </a:solidFill>
              <a:latin typeface="Chalkboard - 35"/>
            </a:endParaRPr>
          </a:p>
        </p:txBody>
      </p:sp>
      <p:grpSp>
        <p:nvGrpSpPr>
          <p:cNvPr id="5" name="Group 4"/>
          <p:cNvGrpSpPr/>
          <p:nvPr/>
        </p:nvGrpSpPr>
        <p:grpSpPr>
          <a:xfrm>
            <a:off x="7035800" y="6337300"/>
            <a:ext cx="2863469" cy="1024128"/>
            <a:chOff x="7035800" y="6337300"/>
            <a:chExt cx="2863469" cy="1024128"/>
          </a:xfrm>
        </p:grpSpPr>
        <p:pic>
          <p:nvPicPr>
            <p:cNvPr id="3" name="Picture 2">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35800" y="6337300"/>
              <a:ext cx="2863469" cy="1024128"/>
            </a:xfrm>
            <a:prstGeom prst="rect">
              <a:avLst/>
            </a:prstGeom>
            <a:solidFill>
              <a:scrgbClr r="0" g="0" b="0">
                <a:alpha val="0"/>
              </a:scrgbClr>
            </a:solidFill>
          </p:spPr>
        </p:pic>
        <p:sp>
          <p:nvSpPr>
            <p:cNvPr id="4" name="TextBox 3">
              <a:hlinkClick r:id="rId2" action="ppaction://hlinksldjump"/>
            </p:cNvPr>
            <p:cNvSpPr txBox="1"/>
            <p:nvPr/>
          </p:nvSpPr>
          <p:spPr>
            <a:xfrm>
              <a:off x="7289800" y="66421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6" name="TextBox 5"/>
          <p:cNvSpPr txBox="1"/>
          <p:nvPr/>
        </p:nvSpPr>
        <p:spPr>
          <a:xfrm>
            <a:off x="1016000" y="5930900"/>
            <a:ext cx="1733677" cy="523220"/>
          </a:xfrm>
          <a:prstGeom prst="rect">
            <a:avLst/>
          </a:prstGeom>
          <a:noFill/>
        </p:spPr>
        <p:txBody>
          <a:bodyPr vert="horz" rtlCol="0">
            <a:spAutoFit/>
          </a:bodyPr>
          <a:lstStyle/>
          <a:p>
            <a:r>
              <a:rPr lang="en-US" sz="2800" smtClean="0">
                <a:solidFill>
                  <a:srgbClr val="000000"/>
                </a:solidFill>
                <a:latin typeface="Chalkboard - 38"/>
              </a:rPr>
              <a:t>(-1,7)</a:t>
            </a:r>
            <a:endParaRPr lang="en-US" sz="2800">
              <a:solidFill>
                <a:srgbClr val="000000"/>
              </a:solidFill>
              <a:latin typeface="Chalkboard - 38"/>
            </a:endParaRPr>
          </a:p>
        </p:txBody>
      </p:sp>
      <p:grpSp>
        <p:nvGrpSpPr>
          <p:cNvPr id="12" name="Group 11"/>
          <p:cNvGrpSpPr/>
          <p:nvPr/>
        </p:nvGrpSpPr>
        <p:grpSpPr>
          <a:xfrm>
            <a:off x="463550" y="4312666"/>
            <a:ext cx="4864101" cy="2654301"/>
            <a:chOff x="463550" y="4312666"/>
            <a:chExt cx="4864101" cy="2654301"/>
          </a:xfrm>
        </p:grpSpPr>
        <p:sp>
          <p:nvSpPr>
            <p:cNvPr id="7" name="Freeform 6"/>
            <p:cNvSpPr/>
            <p:nvPr/>
          </p:nvSpPr>
          <p:spPr>
            <a:xfrm>
              <a:off x="514350" y="4363466"/>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463550" y="4312666"/>
              <a:ext cx="4833112" cy="2625090"/>
            </a:xfrm>
            <a:prstGeom prst="rect">
              <a:avLst/>
            </a:prstGeom>
            <a:solidFill>
              <a:scrgbClr r="0" g="0" b="0">
                <a:alpha val="0"/>
              </a:scrgbClr>
            </a:solidFill>
          </p:spPr>
        </p:pic>
        <p:grpSp>
          <p:nvGrpSpPr>
            <p:cNvPr id="11" name="Group 10"/>
            <p:cNvGrpSpPr/>
            <p:nvPr/>
          </p:nvGrpSpPr>
          <p:grpSpPr>
            <a:xfrm>
              <a:off x="520700" y="6540500"/>
              <a:ext cx="2214372" cy="333177"/>
              <a:chOff x="520700" y="6540500"/>
              <a:chExt cx="2214372" cy="333177"/>
            </a:xfrm>
          </p:grpSpPr>
          <p:sp>
            <p:nvSpPr>
              <p:cNvPr id="9" name="TextBox 8"/>
              <p:cNvSpPr txBox="1"/>
              <p:nvPr/>
            </p:nvSpPr>
            <p:spPr>
              <a:xfrm>
                <a:off x="546100" y="65659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0" name="TextBox 9"/>
              <p:cNvSpPr txBox="1"/>
              <p:nvPr/>
            </p:nvSpPr>
            <p:spPr>
              <a:xfrm>
                <a:off x="520700" y="65405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grpSp>
        <p:nvGrpSpPr>
          <p:cNvPr id="15" name="Group 14"/>
          <p:cNvGrpSpPr/>
          <p:nvPr/>
        </p:nvGrpSpPr>
        <p:grpSpPr>
          <a:xfrm>
            <a:off x="3035300" y="266700"/>
            <a:ext cx="4295141" cy="770510"/>
            <a:chOff x="3035300" y="266700"/>
            <a:chExt cx="4295141" cy="770510"/>
          </a:xfrm>
        </p:grpSpPr>
        <p:sp>
          <p:nvSpPr>
            <p:cNvPr id="13" name="Freeform 12"/>
            <p:cNvSpPr/>
            <p:nvPr/>
          </p:nvSpPr>
          <p:spPr>
            <a:xfrm>
              <a:off x="3035300" y="2667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86557" y="3052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1 - 100 </a:t>
              </a:r>
              <a:endParaRPr lang="en-US" sz="2700">
                <a:solidFill>
                  <a:srgbClr val="000000"/>
                </a:solidFill>
                <a:latin typeface="Chalkboard - 36"/>
              </a:endParaRPr>
            </a:p>
          </p:txBody>
        </p:sp>
      </p:grpSp>
    </p:spTree>
    <p:extLst>
      <p:ext uri="{BB962C8B-B14F-4D97-AF65-F5344CB8AC3E}">
        <p14:creationId xmlns:p14="http://schemas.microsoft.com/office/powerpoint/2010/main" val="79897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90600" y="5867400"/>
            <a:ext cx="3657600" cy="292388"/>
          </a:xfrm>
          <a:prstGeom prst="rect">
            <a:avLst/>
          </a:prstGeom>
          <a:noFill/>
        </p:spPr>
        <p:txBody>
          <a:bodyPr vert="horz" rtlCol="0">
            <a:spAutoFit/>
          </a:bodyPr>
          <a:lstStyle/>
          <a:p>
            <a:r>
              <a:rPr lang="en-US" sz="1300" smtClean="0">
                <a:solidFill>
                  <a:srgbClr val="000000"/>
                </a:solidFill>
                <a:latin typeface="Chalkboard - 17"/>
              </a:rPr>
              <a:t>x=15</a:t>
            </a:r>
            <a:endParaRPr lang="en-US" sz="1300">
              <a:solidFill>
                <a:srgbClr val="000000"/>
              </a:solidFill>
              <a:latin typeface="Chalkboard - 17"/>
            </a:endParaRPr>
          </a:p>
        </p:txBody>
      </p:sp>
      <p:grpSp>
        <p:nvGrpSpPr>
          <p:cNvPr id="5" name="Group 4"/>
          <p:cNvGrpSpPr/>
          <p:nvPr/>
        </p:nvGrpSpPr>
        <p:grpSpPr>
          <a:xfrm>
            <a:off x="7010400" y="6273800"/>
            <a:ext cx="2863469" cy="1024128"/>
            <a:chOff x="7010400" y="6273800"/>
            <a:chExt cx="2863469" cy="1024128"/>
          </a:xfrm>
        </p:grpSpPr>
        <p:pic>
          <p:nvPicPr>
            <p:cNvPr id="3" name="Picture 2">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10400" y="6273800"/>
              <a:ext cx="2863469" cy="1024128"/>
            </a:xfrm>
            <a:prstGeom prst="rect">
              <a:avLst/>
            </a:prstGeom>
            <a:solidFill>
              <a:scrgbClr r="0" g="0" b="0">
                <a:alpha val="0"/>
              </a:scrgbClr>
            </a:solidFill>
          </p:spPr>
        </p:pic>
        <p:sp>
          <p:nvSpPr>
            <p:cNvPr id="4" name="TextBox 3">
              <a:hlinkClick r:id="rId2" action="ppaction://hlinksldjump"/>
            </p:cNvPr>
            <p:cNvSpPr txBox="1"/>
            <p:nvPr/>
          </p:nvSpPr>
          <p:spPr>
            <a:xfrm>
              <a:off x="7264400" y="65786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grpSp>
        <p:nvGrpSpPr>
          <p:cNvPr id="11" name="Group 10"/>
          <p:cNvGrpSpPr/>
          <p:nvPr/>
        </p:nvGrpSpPr>
        <p:grpSpPr>
          <a:xfrm>
            <a:off x="306069" y="4946649"/>
            <a:ext cx="4864101" cy="2654301"/>
            <a:chOff x="165100" y="4826000"/>
            <a:chExt cx="4864101" cy="2654301"/>
          </a:xfrm>
        </p:grpSpPr>
        <p:sp>
          <p:nvSpPr>
            <p:cNvPr id="6" name="Freeform 5"/>
            <p:cNvSpPr/>
            <p:nvPr/>
          </p:nvSpPr>
          <p:spPr>
            <a:xfrm>
              <a:off x="215900" y="48768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165100" y="4826000"/>
              <a:ext cx="4833112" cy="2625090"/>
            </a:xfrm>
            <a:prstGeom prst="rect">
              <a:avLst/>
            </a:prstGeom>
            <a:solidFill>
              <a:scrgbClr r="0" g="0" b="0">
                <a:alpha val="0"/>
              </a:scrgbClr>
            </a:solidFill>
          </p:spPr>
        </p:pic>
        <p:grpSp>
          <p:nvGrpSpPr>
            <p:cNvPr id="10" name="Group 9"/>
            <p:cNvGrpSpPr/>
            <p:nvPr/>
          </p:nvGrpSpPr>
          <p:grpSpPr>
            <a:xfrm>
              <a:off x="228600" y="7061200"/>
              <a:ext cx="2201672" cy="333177"/>
              <a:chOff x="228600" y="7061200"/>
              <a:chExt cx="2201672" cy="333177"/>
            </a:xfrm>
          </p:grpSpPr>
          <p:sp>
            <p:nvSpPr>
              <p:cNvPr id="8" name="TextBox 7"/>
              <p:cNvSpPr txBox="1"/>
              <p:nvPr/>
            </p:nvSpPr>
            <p:spPr>
              <a:xfrm>
                <a:off x="241300" y="70866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9" name="TextBox 8"/>
              <p:cNvSpPr txBox="1"/>
              <p:nvPr/>
            </p:nvSpPr>
            <p:spPr>
              <a:xfrm>
                <a:off x="228600" y="70612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grpSp>
        <p:nvGrpSpPr>
          <p:cNvPr id="14" name="Group 13"/>
          <p:cNvGrpSpPr/>
          <p:nvPr/>
        </p:nvGrpSpPr>
        <p:grpSpPr>
          <a:xfrm>
            <a:off x="3022600" y="215900"/>
            <a:ext cx="4295141" cy="770510"/>
            <a:chOff x="3022600" y="215900"/>
            <a:chExt cx="4295141" cy="770510"/>
          </a:xfrm>
        </p:grpSpPr>
        <p:sp>
          <p:nvSpPr>
            <p:cNvPr id="12" name="Freeform 11"/>
            <p:cNvSpPr/>
            <p:nvPr/>
          </p:nvSpPr>
          <p:spPr>
            <a:xfrm>
              <a:off x="3022600" y="2159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73857" y="2544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1 - 200 </a:t>
              </a:r>
              <a:endParaRPr lang="en-US" sz="2700">
                <a:solidFill>
                  <a:srgbClr val="000000"/>
                </a:solidFill>
                <a:latin typeface="Chalkboard - 36"/>
              </a:endParaRPr>
            </a:p>
          </p:txBody>
        </p:sp>
      </p:grpSp>
      <p:cxnSp>
        <p:nvCxnSpPr>
          <p:cNvPr id="15" name="Straight Connector 14"/>
          <p:cNvCxnSpPr/>
          <p:nvPr/>
        </p:nvCxnSpPr>
        <p:spPr>
          <a:xfrm flipV="1">
            <a:off x="2490470" y="1437259"/>
            <a:ext cx="4423283" cy="2044446"/>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87777" y="1573530"/>
            <a:ext cx="4064000" cy="1895729"/>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27400" y="2235200"/>
            <a:ext cx="1016406" cy="507831"/>
          </a:xfrm>
          <a:prstGeom prst="rect">
            <a:avLst/>
          </a:prstGeom>
          <a:noFill/>
        </p:spPr>
        <p:txBody>
          <a:bodyPr vert="horz" rtlCol="0">
            <a:spAutoFit/>
          </a:bodyPr>
          <a:lstStyle/>
          <a:p>
            <a:r>
              <a:rPr lang="en-US" sz="2700" smtClean="0">
                <a:solidFill>
                  <a:srgbClr val="000000"/>
                </a:solidFill>
                <a:latin typeface="Arial - 36"/>
              </a:rPr>
              <a:t>3x-2</a:t>
            </a:r>
            <a:endParaRPr lang="en-US" sz="2700">
              <a:solidFill>
                <a:srgbClr val="000000"/>
              </a:solidFill>
              <a:latin typeface="Arial - 36"/>
            </a:endParaRPr>
          </a:p>
        </p:txBody>
      </p:sp>
      <p:sp>
        <p:nvSpPr>
          <p:cNvPr id="18" name="TextBox 17"/>
          <p:cNvSpPr txBox="1"/>
          <p:nvPr/>
        </p:nvSpPr>
        <p:spPr>
          <a:xfrm>
            <a:off x="5334000" y="2324100"/>
            <a:ext cx="788111" cy="523220"/>
          </a:xfrm>
          <a:prstGeom prst="rect">
            <a:avLst/>
          </a:prstGeom>
          <a:noFill/>
        </p:spPr>
        <p:txBody>
          <a:bodyPr vert="horz" rtlCol="0">
            <a:spAutoFit/>
          </a:bodyPr>
          <a:lstStyle/>
          <a:p>
            <a:r>
              <a:rPr lang="en-US" sz="2700" dirty="0" smtClean="0">
                <a:solidFill>
                  <a:srgbClr val="000000"/>
                </a:solidFill>
                <a:latin typeface="Arial - 36"/>
              </a:rPr>
              <a:t>43</a:t>
            </a:r>
            <a:r>
              <a:rPr lang="en-US" sz="2400" dirty="0">
                <a:solidFill>
                  <a:srgbClr val="000000"/>
                </a:solidFill>
                <a:latin typeface="Arial" panose="020B0604020202020204" pitchFamily="34" charset="0"/>
                <a:cs typeface="Arial" panose="020B0604020202020204" pitchFamily="34" charset="0"/>
              </a:rPr>
              <a:t>°</a:t>
            </a:r>
            <a:endParaRPr lang="en-US" sz="2700" baseline="70000" dirty="0">
              <a:solidFill>
                <a:srgbClr val="000000"/>
              </a:solidFill>
              <a:latin typeface="Arial - 36"/>
            </a:endParaRPr>
          </a:p>
        </p:txBody>
      </p:sp>
      <p:sp>
        <p:nvSpPr>
          <p:cNvPr id="19" name="TextBox 18"/>
          <p:cNvSpPr txBox="1"/>
          <p:nvPr/>
        </p:nvSpPr>
        <p:spPr>
          <a:xfrm>
            <a:off x="6324600" y="3949700"/>
            <a:ext cx="2413889" cy="507831"/>
          </a:xfrm>
          <a:prstGeom prst="rect">
            <a:avLst/>
          </a:prstGeom>
          <a:noFill/>
        </p:spPr>
        <p:txBody>
          <a:bodyPr vert="horz" rtlCol="0">
            <a:spAutoFit/>
          </a:bodyPr>
          <a:lstStyle/>
          <a:p>
            <a:r>
              <a:rPr lang="en-US" sz="2700" smtClean="0">
                <a:solidFill>
                  <a:srgbClr val="000000"/>
                </a:solidFill>
                <a:latin typeface="Arial - 36"/>
              </a:rPr>
              <a:t>Solve for x.</a:t>
            </a:r>
            <a:endParaRPr lang="en-US" sz="2700">
              <a:solidFill>
                <a:srgbClr val="000000"/>
              </a:solidFill>
              <a:latin typeface="Arial - 36"/>
            </a:endParaRPr>
          </a:p>
        </p:txBody>
      </p:sp>
    </p:spTree>
    <p:extLst>
      <p:ext uri="{BB962C8B-B14F-4D97-AF65-F5344CB8AC3E}">
        <p14:creationId xmlns:p14="http://schemas.microsoft.com/office/powerpoint/2010/main" val="363291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16000" y="5956300"/>
            <a:ext cx="1578864" cy="538609"/>
          </a:xfrm>
          <a:prstGeom prst="rect">
            <a:avLst/>
          </a:prstGeom>
          <a:noFill/>
        </p:spPr>
        <p:txBody>
          <a:bodyPr vert="horz" rtlCol="0">
            <a:spAutoFit/>
          </a:bodyPr>
          <a:lstStyle/>
          <a:p>
            <a:r>
              <a:rPr lang="en-US" sz="2900" smtClean="0">
                <a:solidFill>
                  <a:srgbClr val="000000"/>
                </a:solidFill>
                <a:latin typeface="Chalkboard - 39"/>
              </a:rPr>
              <a:t>x=19</a:t>
            </a:r>
            <a:endParaRPr lang="en-US" sz="2900">
              <a:solidFill>
                <a:srgbClr val="000000"/>
              </a:solidFill>
              <a:latin typeface="Chalkboard - 39"/>
            </a:endParaRPr>
          </a:p>
        </p:txBody>
      </p:sp>
      <p:grpSp>
        <p:nvGrpSpPr>
          <p:cNvPr id="5" name="Group 4"/>
          <p:cNvGrpSpPr/>
          <p:nvPr/>
        </p:nvGrpSpPr>
        <p:grpSpPr>
          <a:xfrm>
            <a:off x="7035800" y="6362700"/>
            <a:ext cx="2863469" cy="1024128"/>
            <a:chOff x="7035800" y="6362700"/>
            <a:chExt cx="2863469" cy="1024128"/>
          </a:xfrm>
        </p:grpSpPr>
        <p:pic>
          <p:nvPicPr>
            <p:cNvPr id="3" name="Picture 2">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35800" y="6362700"/>
              <a:ext cx="2863469" cy="1024128"/>
            </a:xfrm>
            <a:prstGeom prst="rect">
              <a:avLst/>
            </a:prstGeom>
            <a:solidFill>
              <a:scrgbClr r="0" g="0" b="0">
                <a:alpha val="0"/>
              </a:scrgbClr>
            </a:solidFill>
          </p:spPr>
        </p:pic>
        <p:sp>
          <p:nvSpPr>
            <p:cNvPr id="4" name="TextBox 3">
              <a:hlinkClick r:id="rId2" action="ppaction://hlinksldjump"/>
            </p:cNvPr>
            <p:cNvSpPr txBox="1"/>
            <p:nvPr/>
          </p:nvSpPr>
          <p:spPr>
            <a:xfrm>
              <a:off x="7289800" y="66675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grpSp>
        <p:nvGrpSpPr>
          <p:cNvPr id="11" name="Group 10"/>
          <p:cNvGrpSpPr/>
          <p:nvPr/>
        </p:nvGrpSpPr>
        <p:grpSpPr>
          <a:xfrm>
            <a:off x="294042" y="5035549"/>
            <a:ext cx="4864101" cy="2654301"/>
            <a:chOff x="152400" y="4737100"/>
            <a:chExt cx="4864101" cy="2654301"/>
          </a:xfrm>
        </p:grpSpPr>
        <p:sp>
          <p:nvSpPr>
            <p:cNvPr id="6" name="Freeform 5"/>
            <p:cNvSpPr/>
            <p:nvPr/>
          </p:nvSpPr>
          <p:spPr>
            <a:xfrm>
              <a:off x="203200" y="47879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152400" y="4737100"/>
              <a:ext cx="4833112" cy="2625090"/>
            </a:xfrm>
            <a:prstGeom prst="rect">
              <a:avLst/>
            </a:prstGeom>
            <a:solidFill>
              <a:scrgbClr r="0" g="0" b="0">
                <a:alpha val="0"/>
              </a:scrgbClr>
            </a:solidFill>
          </p:spPr>
        </p:pic>
        <p:grpSp>
          <p:nvGrpSpPr>
            <p:cNvPr id="10" name="Group 9"/>
            <p:cNvGrpSpPr/>
            <p:nvPr/>
          </p:nvGrpSpPr>
          <p:grpSpPr>
            <a:xfrm>
              <a:off x="215900" y="6972300"/>
              <a:ext cx="2201672" cy="333177"/>
              <a:chOff x="215900" y="6972300"/>
              <a:chExt cx="2201672" cy="333177"/>
            </a:xfrm>
          </p:grpSpPr>
          <p:sp>
            <p:nvSpPr>
              <p:cNvPr id="8" name="TextBox 7"/>
              <p:cNvSpPr txBox="1"/>
              <p:nvPr/>
            </p:nvSpPr>
            <p:spPr>
              <a:xfrm>
                <a:off x="228600" y="69977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9" name="TextBox 8"/>
              <p:cNvSpPr txBox="1"/>
              <p:nvPr/>
            </p:nvSpPr>
            <p:spPr>
              <a:xfrm>
                <a:off x="215900" y="69723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grpSp>
        <p:nvGrpSpPr>
          <p:cNvPr id="14" name="Group 13"/>
          <p:cNvGrpSpPr/>
          <p:nvPr/>
        </p:nvGrpSpPr>
        <p:grpSpPr>
          <a:xfrm>
            <a:off x="2844800" y="254000"/>
            <a:ext cx="4295141" cy="770510"/>
            <a:chOff x="2844800" y="254000"/>
            <a:chExt cx="4295141" cy="770510"/>
          </a:xfrm>
        </p:grpSpPr>
        <p:sp>
          <p:nvSpPr>
            <p:cNvPr id="12" name="Freeform 11"/>
            <p:cNvSpPr/>
            <p:nvPr/>
          </p:nvSpPr>
          <p:spPr>
            <a:xfrm>
              <a:off x="2844800" y="2540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96057" y="2925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1 - 300 </a:t>
              </a:r>
              <a:endParaRPr lang="en-US" sz="2700">
                <a:solidFill>
                  <a:srgbClr val="000000"/>
                </a:solidFill>
                <a:latin typeface="Chalkboard - 36"/>
              </a:endParaRPr>
            </a:p>
          </p:txBody>
        </p:sp>
      </p:grpSp>
      <p:cxnSp>
        <p:nvCxnSpPr>
          <p:cNvPr id="15" name="Straight Connector 14"/>
          <p:cNvCxnSpPr/>
          <p:nvPr/>
        </p:nvCxnSpPr>
        <p:spPr>
          <a:xfrm>
            <a:off x="3729482" y="1375283"/>
            <a:ext cx="0" cy="1977517"/>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70024" y="3295777"/>
            <a:ext cx="4125976"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17036" y="2242693"/>
            <a:ext cx="2490470" cy="1053084"/>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506470" y="3085211"/>
            <a:ext cx="223013" cy="223013"/>
          </a:xfrm>
          <a:custGeom>
            <a:avLst/>
            <a:gdLst/>
            <a:ahLst/>
            <a:cxnLst/>
            <a:rect l="0" t="0" r="0" b="0"/>
            <a:pathLst>
              <a:path w="223013" h="223013">
                <a:moveTo>
                  <a:pt x="0" y="0"/>
                </a:moveTo>
                <a:lnTo>
                  <a:pt x="223012" y="0"/>
                </a:lnTo>
                <a:lnTo>
                  <a:pt x="223012" y="223012"/>
                </a:lnTo>
                <a:lnTo>
                  <a:pt x="0" y="22301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0" y="2527300"/>
            <a:ext cx="905180" cy="446276"/>
          </a:xfrm>
          <a:prstGeom prst="rect">
            <a:avLst/>
          </a:prstGeom>
          <a:noFill/>
        </p:spPr>
        <p:txBody>
          <a:bodyPr vert="horz" rtlCol="0">
            <a:spAutoFit/>
          </a:bodyPr>
          <a:lstStyle/>
          <a:p>
            <a:r>
              <a:rPr lang="en-US" sz="2300" smtClean="0">
                <a:solidFill>
                  <a:srgbClr val="000000"/>
                </a:solidFill>
                <a:latin typeface="Arial - 31"/>
              </a:rPr>
              <a:t>2x-8</a:t>
            </a:r>
            <a:endParaRPr lang="en-US" sz="2300">
              <a:solidFill>
                <a:srgbClr val="000000"/>
              </a:solidFill>
              <a:latin typeface="Arial - 31"/>
            </a:endParaRPr>
          </a:p>
        </p:txBody>
      </p:sp>
      <p:sp>
        <p:nvSpPr>
          <p:cNvPr id="20" name="TextBox 19"/>
          <p:cNvSpPr txBox="1"/>
          <p:nvPr/>
        </p:nvSpPr>
        <p:spPr>
          <a:xfrm>
            <a:off x="4699000" y="2882900"/>
            <a:ext cx="918286" cy="415498"/>
          </a:xfrm>
          <a:prstGeom prst="rect">
            <a:avLst/>
          </a:prstGeom>
          <a:noFill/>
        </p:spPr>
        <p:txBody>
          <a:bodyPr vert="horz" rtlCol="0">
            <a:spAutoFit/>
          </a:bodyPr>
          <a:lstStyle/>
          <a:p>
            <a:r>
              <a:rPr lang="en-US" sz="2100" smtClean="0">
                <a:solidFill>
                  <a:srgbClr val="000000"/>
                </a:solidFill>
                <a:latin typeface="Arial - 28"/>
              </a:rPr>
              <a:t>3x+3</a:t>
            </a:r>
            <a:endParaRPr lang="en-US" sz="2100">
              <a:solidFill>
                <a:srgbClr val="000000"/>
              </a:solidFill>
              <a:latin typeface="Arial - 28"/>
            </a:endParaRPr>
          </a:p>
        </p:txBody>
      </p:sp>
      <p:sp>
        <p:nvSpPr>
          <p:cNvPr id="21" name="TextBox 20"/>
          <p:cNvSpPr txBox="1"/>
          <p:nvPr/>
        </p:nvSpPr>
        <p:spPr>
          <a:xfrm>
            <a:off x="7086600" y="2362200"/>
            <a:ext cx="2413889" cy="507831"/>
          </a:xfrm>
          <a:prstGeom prst="rect">
            <a:avLst/>
          </a:prstGeom>
          <a:noFill/>
        </p:spPr>
        <p:txBody>
          <a:bodyPr vert="horz" rtlCol="0">
            <a:spAutoFit/>
          </a:bodyPr>
          <a:lstStyle/>
          <a:p>
            <a:r>
              <a:rPr lang="en-US" sz="2700" smtClean="0">
                <a:solidFill>
                  <a:srgbClr val="000000"/>
                </a:solidFill>
                <a:latin typeface="Arial - 36"/>
              </a:rPr>
              <a:t>Solve for x.</a:t>
            </a:r>
            <a:endParaRPr lang="en-US" sz="2700">
              <a:solidFill>
                <a:srgbClr val="000000"/>
              </a:solidFill>
              <a:latin typeface="Arial - 36"/>
            </a:endParaRPr>
          </a:p>
        </p:txBody>
      </p:sp>
    </p:spTree>
    <p:extLst>
      <p:ext uri="{BB962C8B-B14F-4D97-AF65-F5344CB8AC3E}">
        <p14:creationId xmlns:p14="http://schemas.microsoft.com/office/powerpoint/2010/main" val="236362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59100" y="444500"/>
            <a:ext cx="4295141" cy="770510"/>
            <a:chOff x="2959100" y="444500"/>
            <a:chExt cx="4295141" cy="770510"/>
          </a:xfrm>
        </p:grpSpPr>
        <p:sp>
          <p:nvSpPr>
            <p:cNvPr id="2" name="Freeform 1"/>
            <p:cNvSpPr/>
            <p:nvPr/>
          </p:nvSpPr>
          <p:spPr>
            <a:xfrm>
              <a:off x="2959100" y="4445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10357" y="4830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1 - 400 </a:t>
              </a:r>
              <a:endParaRPr lang="en-US" sz="2700">
                <a:solidFill>
                  <a:srgbClr val="000000"/>
                </a:solidFill>
                <a:latin typeface="Chalkboard - 36"/>
              </a:endParaRPr>
            </a:p>
          </p:txBody>
        </p:sp>
      </p:grpSp>
      <p:sp>
        <p:nvSpPr>
          <p:cNvPr id="5" name="TextBox 4"/>
          <p:cNvSpPr txBox="1"/>
          <p:nvPr/>
        </p:nvSpPr>
        <p:spPr>
          <a:xfrm>
            <a:off x="1333500" y="1600200"/>
            <a:ext cx="7899400" cy="492443"/>
          </a:xfrm>
          <a:prstGeom prst="rect">
            <a:avLst/>
          </a:prstGeom>
          <a:noFill/>
        </p:spPr>
        <p:txBody>
          <a:bodyPr vert="horz" rtlCol="0">
            <a:spAutoFit/>
          </a:bodyPr>
          <a:lstStyle/>
          <a:p>
            <a:pPr algn="ctr"/>
            <a:r>
              <a:rPr lang="en-US" sz="2600" smtClean="0">
                <a:solidFill>
                  <a:srgbClr val="000000"/>
                </a:solidFill>
                <a:latin typeface="Chalkboard - 35"/>
              </a:rPr>
              <a:t>Find the distance from (7,9) to (-3,-1).</a:t>
            </a:r>
            <a:endParaRPr lang="en-US" sz="2600">
              <a:solidFill>
                <a:srgbClr val="000000"/>
              </a:solidFill>
              <a:latin typeface="Chalkboard - 35"/>
            </a:endParaRPr>
          </a:p>
        </p:txBody>
      </p:sp>
      <p:grpSp>
        <p:nvGrpSpPr>
          <p:cNvPr id="8" name="Group 7"/>
          <p:cNvGrpSpPr/>
          <p:nvPr/>
        </p:nvGrpSpPr>
        <p:grpSpPr>
          <a:xfrm>
            <a:off x="7073900" y="6413500"/>
            <a:ext cx="2863469" cy="1024128"/>
            <a:chOff x="7073900" y="6413500"/>
            <a:chExt cx="2863469" cy="1024128"/>
          </a:xfrm>
        </p:grpSpPr>
        <p:pic>
          <p:nvPicPr>
            <p:cNvPr id="6" name="Picture 5">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73900" y="6413500"/>
              <a:ext cx="2863469" cy="1024128"/>
            </a:xfrm>
            <a:prstGeom prst="rect">
              <a:avLst/>
            </a:prstGeom>
            <a:solidFill>
              <a:scrgbClr r="0" g="0" b="0">
                <a:alpha val="0"/>
              </a:scrgbClr>
            </a:solidFill>
          </p:spPr>
        </p:pic>
        <p:sp>
          <p:nvSpPr>
            <p:cNvPr id="7" name="TextBox 6">
              <a:hlinkClick r:id="rId2" action="ppaction://hlinksldjump"/>
            </p:cNvPr>
            <p:cNvSpPr txBox="1"/>
            <p:nvPr/>
          </p:nvSpPr>
          <p:spPr>
            <a:xfrm>
              <a:off x="7327900" y="6718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9" name="TextBox 8"/>
          <p:cNvSpPr txBox="1"/>
          <p:nvPr/>
        </p:nvSpPr>
        <p:spPr>
          <a:xfrm>
            <a:off x="1206500" y="6121400"/>
            <a:ext cx="2197100" cy="415498"/>
          </a:xfrm>
          <a:prstGeom prst="rect">
            <a:avLst/>
          </a:prstGeom>
          <a:noFill/>
        </p:spPr>
        <p:txBody>
          <a:bodyPr vert="horz" rtlCol="0">
            <a:spAutoFit/>
          </a:bodyPr>
          <a:lstStyle/>
          <a:p>
            <a:r>
              <a:rPr lang="en-US" sz="2100" smtClean="0">
                <a:solidFill>
                  <a:srgbClr val="000000"/>
                </a:solidFill>
                <a:latin typeface="Chalkboard - 29"/>
              </a:rPr>
              <a:t>√200≈14.14</a:t>
            </a:r>
            <a:endParaRPr lang="en-US" sz="2100">
              <a:solidFill>
                <a:srgbClr val="000000"/>
              </a:solidFill>
              <a:latin typeface="Chalkboard - 29"/>
            </a:endParaRPr>
          </a:p>
        </p:txBody>
      </p:sp>
      <p:grpSp>
        <p:nvGrpSpPr>
          <p:cNvPr id="15" name="Group 14"/>
          <p:cNvGrpSpPr/>
          <p:nvPr/>
        </p:nvGrpSpPr>
        <p:grpSpPr>
          <a:xfrm>
            <a:off x="342900" y="4775200"/>
            <a:ext cx="4864101" cy="2654301"/>
            <a:chOff x="342900" y="4775200"/>
            <a:chExt cx="4864101" cy="2654301"/>
          </a:xfrm>
        </p:grpSpPr>
        <p:sp>
          <p:nvSpPr>
            <p:cNvPr id="10" name="Freeform 9"/>
            <p:cNvSpPr/>
            <p:nvPr/>
          </p:nvSpPr>
          <p:spPr>
            <a:xfrm>
              <a:off x="393700" y="48260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42900" y="4775200"/>
              <a:ext cx="4833112" cy="2625090"/>
            </a:xfrm>
            <a:prstGeom prst="rect">
              <a:avLst/>
            </a:prstGeom>
            <a:solidFill>
              <a:scrgbClr r="0" g="0" b="0">
                <a:alpha val="0"/>
              </a:scrgbClr>
            </a:solidFill>
          </p:spPr>
        </p:pic>
        <p:grpSp>
          <p:nvGrpSpPr>
            <p:cNvPr id="14" name="Group 13"/>
            <p:cNvGrpSpPr/>
            <p:nvPr/>
          </p:nvGrpSpPr>
          <p:grpSpPr>
            <a:xfrm>
              <a:off x="406400" y="7010400"/>
              <a:ext cx="2201672" cy="333177"/>
              <a:chOff x="406400" y="7010400"/>
              <a:chExt cx="2201672" cy="333177"/>
            </a:xfrm>
          </p:grpSpPr>
          <p:sp>
            <p:nvSpPr>
              <p:cNvPr id="12" name="TextBox 11"/>
              <p:cNvSpPr txBox="1"/>
              <p:nvPr/>
            </p:nvSpPr>
            <p:spPr>
              <a:xfrm>
                <a:off x="419100" y="70358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3" name="TextBox 12"/>
              <p:cNvSpPr txBox="1"/>
              <p:nvPr/>
            </p:nvSpPr>
            <p:spPr>
              <a:xfrm>
                <a:off x="406400" y="70104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Tree>
    <p:extLst>
      <p:ext uri="{BB962C8B-B14F-4D97-AF65-F5344CB8AC3E}">
        <p14:creationId xmlns:p14="http://schemas.microsoft.com/office/powerpoint/2010/main" val="263997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95141" cy="770510"/>
            <a:chOff x="2946400" y="431800"/>
            <a:chExt cx="4295141" cy="770510"/>
          </a:xfrm>
        </p:grpSpPr>
        <p:sp>
          <p:nvSpPr>
            <p:cNvPr id="2" name="Freeform 1"/>
            <p:cNvSpPr/>
            <p:nvPr/>
          </p:nvSpPr>
          <p:spPr>
            <a:xfrm>
              <a:off x="2946400" y="4318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7657" y="4703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1 - 500 </a:t>
              </a:r>
              <a:endParaRPr lang="en-US" sz="2700">
                <a:solidFill>
                  <a:srgbClr val="000000"/>
                </a:solidFill>
                <a:latin typeface="Chalkboard - 36"/>
              </a:endParaRPr>
            </a:p>
          </p:txBody>
        </p:sp>
      </p:grpSp>
      <p:sp>
        <p:nvSpPr>
          <p:cNvPr id="5" name="TextBox 4"/>
          <p:cNvSpPr txBox="1"/>
          <p:nvPr/>
        </p:nvSpPr>
        <p:spPr>
          <a:xfrm>
            <a:off x="1828800" y="1587500"/>
            <a:ext cx="6781800" cy="1292662"/>
          </a:xfrm>
          <a:prstGeom prst="rect">
            <a:avLst/>
          </a:prstGeom>
          <a:noFill/>
        </p:spPr>
        <p:txBody>
          <a:bodyPr vert="horz" rtlCol="0">
            <a:spAutoFit/>
          </a:bodyPr>
          <a:lstStyle/>
          <a:p>
            <a:pPr algn="ctr"/>
            <a:r>
              <a:rPr lang="en-US" sz="2600" smtClean="0">
                <a:solidFill>
                  <a:srgbClr val="000000"/>
                </a:solidFill>
                <a:latin typeface="Chalkboard - 35"/>
              </a:rPr>
              <a:t>Find the length and end point of a  line whose midpoint is (1,2) and  has one endpoint of (5,6).</a:t>
            </a:r>
            <a:endParaRPr lang="en-US" sz="2600">
              <a:solidFill>
                <a:srgbClr val="000000"/>
              </a:solidFill>
              <a:latin typeface="Chalkboard - 35"/>
            </a:endParaRPr>
          </a:p>
        </p:txBody>
      </p:sp>
      <p:grpSp>
        <p:nvGrpSpPr>
          <p:cNvPr id="8" name="Group 7"/>
          <p:cNvGrpSpPr/>
          <p:nvPr/>
        </p:nvGrpSpPr>
        <p:grpSpPr>
          <a:xfrm>
            <a:off x="7137400" y="6540500"/>
            <a:ext cx="2863469" cy="1024128"/>
            <a:chOff x="7137400" y="6540500"/>
            <a:chExt cx="2863469" cy="1024128"/>
          </a:xfrm>
        </p:grpSpPr>
        <p:pic>
          <p:nvPicPr>
            <p:cNvPr id="6" name="Picture 5">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7" name="TextBox 6">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9" name="TextBox 8"/>
          <p:cNvSpPr txBox="1"/>
          <p:nvPr/>
        </p:nvSpPr>
        <p:spPr>
          <a:xfrm>
            <a:off x="1117600" y="6134100"/>
            <a:ext cx="2649728" cy="677108"/>
          </a:xfrm>
          <a:prstGeom prst="rect">
            <a:avLst/>
          </a:prstGeom>
          <a:noFill/>
        </p:spPr>
        <p:txBody>
          <a:bodyPr vert="horz" rtlCol="0">
            <a:spAutoFit/>
          </a:bodyPr>
          <a:lstStyle/>
          <a:p>
            <a:r>
              <a:rPr lang="en-US" sz="1900" smtClean="0">
                <a:solidFill>
                  <a:srgbClr val="000000"/>
                </a:solidFill>
                <a:latin typeface="Chalkboard - 26"/>
              </a:rPr>
              <a:t>(-3,-2)</a:t>
            </a:r>
          </a:p>
          <a:p>
            <a:r>
              <a:rPr lang="en-US" sz="1900" smtClean="0">
                <a:solidFill>
                  <a:srgbClr val="000000"/>
                </a:solidFill>
                <a:latin typeface="Chalkboard - 26"/>
              </a:rPr>
              <a:t>d=11.31</a:t>
            </a:r>
            <a:endParaRPr lang="en-US" sz="1900">
              <a:solidFill>
                <a:srgbClr val="000000"/>
              </a:solidFill>
              <a:latin typeface="Chalkboard - 26"/>
            </a:endParaRPr>
          </a:p>
        </p:txBody>
      </p:sp>
      <p:grpSp>
        <p:nvGrpSpPr>
          <p:cNvPr id="15" name="Group 14"/>
          <p:cNvGrpSpPr/>
          <p:nvPr/>
        </p:nvGrpSpPr>
        <p:grpSpPr>
          <a:xfrm>
            <a:off x="355600" y="4749800"/>
            <a:ext cx="4864101" cy="2654301"/>
            <a:chOff x="355600" y="4749800"/>
            <a:chExt cx="4864101" cy="2654301"/>
          </a:xfrm>
        </p:grpSpPr>
        <p:sp>
          <p:nvSpPr>
            <p:cNvPr id="10" name="Freeform 9"/>
            <p:cNvSpPr/>
            <p:nvPr/>
          </p:nvSpPr>
          <p:spPr>
            <a:xfrm>
              <a:off x="406400" y="48006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55600" y="4749800"/>
              <a:ext cx="4833112" cy="2625090"/>
            </a:xfrm>
            <a:prstGeom prst="rect">
              <a:avLst/>
            </a:prstGeom>
            <a:solidFill>
              <a:scrgbClr r="0" g="0" b="0">
                <a:alpha val="0"/>
              </a:scrgbClr>
            </a:solidFill>
          </p:spPr>
        </p:pic>
        <p:grpSp>
          <p:nvGrpSpPr>
            <p:cNvPr id="14" name="Group 13"/>
            <p:cNvGrpSpPr/>
            <p:nvPr/>
          </p:nvGrpSpPr>
          <p:grpSpPr>
            <a:xfrm>
              <a:off x="419100" y="6985000"/>
              <a:ext cx="2201672" cy="333177"/>
              <a:chOff x="419100" y="6985000"/>
              <a:chExt cx="2201672" cy="333177"/>
            </a:xfrm>
          </p:grpSpPr>
          <p:sp>
            <p:nvSpPr>
              <p:cNvPr id="12" name="TextBox 11"/>
              <p:cNvSpPr txBox="1"/>
              <p:nvPr/>
            </p:nvSpPr>
            <p:spPr>
              <a:xfrm>
                <a:off x="431800" y="70104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3" name="TextBox 12"/>
              <p:cNvSpPr txBox="1"/>
              <p:nvPr/>
            </p:nvSpPr>
            <p:spPr>
              <a:xfrm>
                <a:off x="419100" y="69850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Tree>
    <p:extLst>
      <p:ext uri="{BB962C8B-B14F-4D97-AF65-F5344CB8AC3E}">
        <p14:creationId xmlns:p14="http://schemas.microsoft.com/office/powerpoint/2010/main" val="87162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56286"/>
            <a:chOff x="2946400" y="431800"/>
            <a:chExt cx="4280917" cy="756286"/>
          </a:xfrm>
        </p:grpSpPr>
        <p:sp>
          <p:nvSpPr>
            <p:cNvPr id="2" name="Freeform 1"/>
            <p:cNvSpPr/>
            <p:nvPr/>
          </p:nvSpPr>
          <p:spPr>
            <a:xfrm>
              <a:off x="2946400" y="431800"/>
              <a:ext cx="4280917" cy="756286"/>
            </a:xfrm>
            <a:custGeom>
              <a:avLst/>
              <a:gdLst/>
              <a:ahLst/>
              <a:cxnLst/>
              <a:rect l="0" t="0" r="0" b="0"/>
              <a:pathLst>
                <a:path w="4280917" h="756286">
                  <a:moveTo>
                    <a:pt x="0" y="0"/>
                  </a:moveTo>
                  <a:lnTo>
                    <a:pt x="4280916" y="0"/>
                  </a:lnTo>
                  <a:lnTo>
                    <a:pt x="4280916" y="756285"/>
                  </a:lnTo>
                  <a:lnTo>
                    <a:pt x="0" y="756285"/>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9614"/>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085215" cy="846386"/>
          </a:xfrm>
          <a:prstGeom prst="rect">
            <a:avLst/>
          </a:prstGeom>
          <a:noFill/>
        </p:spPr>
        <p:txBody>
          <a:bodyPr vert="horz" rtlCol="0">
            <a:spAutoFit/>
          </a:bodyPr>
          <a:lstStyle/>
          <a:p>
            <a:r>
              <a:rPr lang="en-US" sz="4900" smtClean="0">
                <a:solidFill>
                  <a:srgbClr val="000000"/>
                </a:solidFill>
                <a:latin typeface="Vladimir Script - 66"/>
              </a:rPr>
              <a:t>w</a:t>
            </a:r>
            <a:endParaRPr lang="en-US" sz="4900">
              <a:solidFill>
                <a:srgbClr val="000000"/>
              </a:solidFill>
              <a:latin typeface="Vladimir Script - 66"/>
            </a:endParaRPr>
          </a:p>
        </p:txBody>
      </p:sp>
      <p:grpSp>
        <p:nvGrpSpPr>
          <p:cNvPr id="14" name="Group 13"/>
          <p:cNvGrpSpPr/>
          <p:nvPr/>
        </p:nvGrpSpPr>
        <p:grpSpPr>
          <a:xfrm>
            <a:off x="361949" y="5031867"/>
            <a:ext cx="4864101" cy="2654301"/>
            <a:chOff x="723900" y="4584700"/>
            <a:chExt cx="4864101" cy="2654301"/>
          </a:xfrm>
        </p:grpSpPr>
        <p:sp>
          <p:nvSpPr>
            <p:cNvPr id="9" name="Freeform 8"/>
            <p:cNvSpPr/>
            <p:nvPr/>
          </p:nvSpPr>
          <p:spPr>
            <a:xfrm>
              <a:off x="774700" y="46355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723900" y="4584700"/>
              <a:ext cx="4833112" cy="2625090"/>
            </a:xfrm>
            <a:prstGeom prst="rect">
              <a:avLst/>
            </a:prstGeom>
            <a:solidFill>
              <a:scrgbClr r="0" g="0" b="0">
                <a:alpha val="0"/>
              </a:scrgbClr>
            </a:solidFill>
          </p:spPr>
        </p:pic>
        <p:grpSp>
          <p:nvGrpSpPr>
            <p:cNvPr id="13" name="Group 12"/>
            <p:cNvGrpSpPr/>
            <p:nvPr/>
          </p:nvGrpSpPr>
          <p:grpSpPr>
            <a:xfrm>
              <a:off x="787400" y="6819900"/>
              <a:ext cx="2201672" cy="333177"/>
              <a:chOff x="787400" y="6819900"/>
              <a:chExt cx="2201672" cy="333177"/>
            </a:xfrm>
          </p:grpSpPr>
          <p:sp>
            <p:nvSpPr>
              <p:cNvPr id="11" name="TextBox 10"/>
              <p:cNvSpPr txBox="1"/>
              <p:nvPr/>
            </p:nvSpPr>
            <p:spPr>
              <a:xfrm>
                <a:off x="800100" y="68453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787400" y="68199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a:off x="2626741" y="2069211"/>
            <a:ext cx="449770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01976" y="3109976"/>
            <a:ext cx="459676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08223" y="1536446"/>
            <a:ext cx="2515235" cy="2292096"/>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97500" y="1270000"/>
            <a:ext cx="357378" cy="507831"/>
          </a:xfrm>
          <a:prstGeom prst="rect">
            <a:avLst/>
          </a:prstGeom>
          <a:noFill/>
        </p:spPr>
        <p:txBody>
          <a:bodyPr vert="horz" rtlCol="0">
            <a:spAutoFit/>
          </a:bodyPr>
          <a:lstStyle/>
          <a:p>
            <a:r>
              <a:rPr lang="en-US" sz="2700" smtClean="0">
                <a:solidFill>
                  <a:srgbClr val="000000"/>
                </a:solidFill>
                <a:latin typeface="Blackadder ITC - 36"/>
              </a:rPr>
              <a:t>w</a:t>
            </a:r>
            <a:endParaRPr lang="en-US" sz="2700">
              <a:solidFill>
                <a:srgbClr val="000000"/>
              </a:solidFill>
              <a:latin typeface="Blackadder ITC - 36"/>
            </a:endParaRPr>
          </a:p>
        </p:txBody>
      </p:sp>
      <p:sp>
        <p:nvSpPr>
          <p:cNvPr id="19" name="TextBox 18"/>
          <p:cNvSpPr txBox="1"/>
          <p:nvPr/>
        </p:nvSpPr>
        <p:spPr>
          <a:xfrm>
            <a:off x="2768600" y="1498600"/>
            <a:ext cx="374117" cy="507831"/>
          </a:xfrm>
          <a:prstGeom prst="rect">
            <a:avLst/>
          </a:prstGeom>
          <a:noFill/>
        </p:spPr>
        <p:txBody>
          <a:bodyPr vert="horz" rtlCol="0">
            <a:spAutoFit/>
          </a:bodyPr>
          <a:lstStyle/>
          <a:p>
            <a:r>
              <a:rPr lang="en-US" sz="2700" smtClean="0">
                <a:solidFill>
                  <a:srgbClr val="000000"/>
                </a:solidFill>
                <a:latin typeface="Blackadder ITC - 35"/>
              </a:rPr>
              <a:t>m</a:t>
            </a:r>
            <a:endParaRPr lang="en-US" sz="2700">
              <a:solidFill>
                <a:srgbClr val="000000"/>
              </a:solidFill>
              <a:latin typeface="Blackadder ITC - 35"/>
            </a:endParaRPr>
          </a:p>
        </p:txBody>
      </p:sp>
      <p:sp>
        <p:nvSpPr>
          <p:cNvPr id="20" name="TextBox 19"/>
          <p:cNvSpPr txBox="1"/>
          <p:nvPr/>
        </p:nvSpPr>
        <p:spPr>
          <a:xfrm>
            <a:off x="2794000" y="2946400"/>
            <a:ext cx="316763" cy="507831"/>
          </a:xfrm>
          <a:prstGeom prst="rect">
            <a:avLst/>
          </a:prstGeom>
          <a:noFill/>
        </p:spPr>
        <p:txBody>
          <a:bodyPr vert="horz" rtlCol="0">
            <a:spAutoFit/>
          </a:bodyPr>
          <a:lstStyle/>
          <a:p>
            <a:r>
              <a:rPr lang="en-US" sz="2700" smtClean="0">
                <a:solidFill>
                  <a:srgbClr val="000000"/>
                </a:solidFill>
                <a:latin typeface="Blackadder ITC - 36"/>
              </a:rPr>
              <a:t>n</a:t>
            </a:r>
            <a:endParaRPr lang="en-US" sz="2700">
              <a:solidFill>
                <a:srgbClr val="000000"/>
              </a:solidFill>
              <a:latin typeface="Blackadder ITC - 36"/>
            </a:endParaRPr>
          </a:p>
        </p:txBody>
      </p:sp>
      <p:sp>
        <p:nvSpPr>
          <p:cNvPr id="21" name="TextBox 20"/>
          <p:cNvSpPr txBox="1"/>
          <p:nvPr/>
        </p:nvSpPr>
        <p:spPr>
          <a:xfrm>
            <a:off x="4875593" y="3417677"/>
            <a:ext cx="3384093" cy="923330"/>
          </a:xfrm>
          <a:prstGeom prst="rect">
            <a:avLst/>
          </a:prstGeom>
          <a:noFill/>
        </p:spPr>
        <p:txBody>
          <a:bodyPr vert="horz" rtlCol="0">
            <a:spAutoFit/>
          </a:bodyPr>
          <a:lstStyle/>
          <a:p>
            <a:r>
              <a:rPr lang="en-US" sz="2700" dirty="0" smtClean="0">
                <a:solidFill>
                  <a:srgbClr val="000000"/>
                </a:solidFill>
                <a:latin typeface="Blackadder ITC - 36"/>
              </a:rPr>
              <a:t>Name the transversal.</a:t>
            </a:r>
            <a:endParaRPr lang="en-US" sz="2700" dirty="0">
              <a:solidFill>
                <a:srgbClr val="000000"/>
              </a:solidFill>
              <a:latin typeface="Blackadder ITC - 36"/>
            </a:endParaRPr>
          </a:p>
        </p:txBody>
      </p:sp>
    </p:spTree>
    <p:extLst>
      <p:ext uri="{BB962C8B-B14F-4D97-AF65-F5344CB8AC3E}">
        <p14:creationId xmlns:p14="http://schemas.microsoft.com/office/powerpoint/2010/main" val="2688695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707</Words>
  <Application>Microsoft Office PowerPoint</Application>
  <PresentationFormat>Custom</PresentationFormat>
  <Paragraphs>324</Paragraphs>
  <Slides>28</Slides>
  <Notes>0</Notes>
  <HiddenSlides>0</HiddenSlides>
  <MMClips>0</MMClips>
  <ScaleCrop>false</ScaleCrop>
  <HeadingPairs>
    <vt:vector size="6" baseType="variant">
      <vt:variant>
        <vt:lpstr>Fonts Used</vt:lpstr>
      </vt:variant>
      <vt:variant>
        <vt:i4>34</vt:i4>
      </vt:variant>
      <vt:variant>
        <vt:lpstr>Theme</vt:lpstr>
      </vt:variant>
      <vt:variant>
        <vt:i4>1</vt:i4>
      </vt:variant>
      <vt:variant>
        <vt:lpstr>Slide Titles</vt:lpstr>
      </vt:variant>
      <vt:variant>
        <vt:i4>28</vt:i4>
      </vt:variant>
    </vt:vector>
  </HeadingPairs>
  <TitlesOfParts>
    <vt:vector size="63" baseType="lpstr">
      <vt:lpstr>Chalkboard - 28</vt:lpstr>
      <vt:lpstr>Arial - 25</vt:lpstr>
      <vt:lpstr>Chalkboard - 51</vt:lpstr>
      <vt:lpstr>Blackadder ITC - 35</vt:lpstr>
      <vt:lpstr>Calibri</vt:lpstr>
      <vt:lpstr>Times New Roman - 11</vt:lpstr>
      <vt:lpstr>Chalkboard - 18</vt:lpstr>
      <vt:lpstr>Verdana - 14</vt:lpstr>
      <vt:lpstr>Chalkboard - 25</vt:lpstr>
      <vt:lpstr>Chalkboard - 17</vt:lpstr>
      <vt:lpstr>Vladimir Script - 66</vt:lpstr>
      <vt:lpstr>Chalkboard - 35</vt:lpstr>
      <vt:lpstr>Arial - 29</vt:lpstr>
      <vt:lpstr>Chalkboard - 46</vt:lpstr>
      <vt:lpstr>Times New Roman - 17</vt:lpstr>
      <vt:lpstr>Chalkboard - 29</vt:lpstr>
      <vt:lpstr>Chalkboard - 31</vt:lpstr>
      <vt:lpstr>Blackadder ITC - 36</vt:lpstr>
      <vt:lpstr>Arial - 18</vt:lpstr>
      <vt:lpstr>Verdana - 18</vt:lpstr>
      <vt:lpstr>Arial - 30</vt:lpstr>
      <vt:lpstr>Chalkboard - 36</vt:lpstr>
      <vt:lpstr>Arial - 36</vt:lpstr>
      <vt:lpstr>Arial</vt:lpstr>
      <vt:lpstr>Chalkboard - 26</vt:lpstr>
      <vt:lpstr>Arial - 28</vt:lpstr>
      <vt:lpstr>Arial - 11</vt:lpstr>
      <vt:lpstr>Calibri Light</vt:lpstr>
      <vt:lpstr>Blackadder ITC - 27</vt:lpstr>
      <vt:lpstr>Chalkboard - 56</vt:lpstr>
      <vt:lpstr>Arial - 10</vt:lpstr>
      <vt:lpstr>Chalkboard - 39</vt:lpstr>
      <vt:lpstr>Arial - 31</vt:lpstr>
      <vt:lpstr>Chalkboard - 38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Greencastle-Antrim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Durofchalk</dc:creator>
  <cp:lastModifiedBy>Jessica Durofchalk</cp:lastModifiedBy>
  <cp:revision>3</cp:revision>
  <dcterms:created xsi:type="dcterms:W3CDTF">2016-05-17T21:07:13Z</dcterms:created>
  <dcterms:modified xsi:type="dcterms:W3CDTF">2016-05-18T21:47:52Z</dcterms:modified>
</cp:coreProperties>
</file>